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5" d="100"/>
          <a:sy n="115" d="100"/>
        </p:scale>
        <p:origin x="-39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1E045-A1E1-4999-9EEA-975340390371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51CC4-4415-47FD-9A9E-3E9214EAC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5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691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738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837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29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799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18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6260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45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251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25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893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79145-1DCE-4624-9464-D5FB0127A546}" type="datetimeFigureOut">
              <a:rPr lang="it-IT" smtClean="0"/>
              <a:t>19/10/2020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DCD68-F3BA-4838-AE26-9E950238EC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313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51520" y="582796"/>
            <a:ext cx="404077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DECONTAMINAZIONE DEL MATERASSO</a:t>
            </a:r>
            <a:endParaRPr lang="it-IT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209903"/>
              </p:ext>
            </p:extLst>
          </p:nvPr>
        </p:nvGraphicFramePr>
        <p:xfrm>
          <a:off x="251520" y="980728"/>
          <a:ext cx="4032448" cy="4334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8171"/>
                <a:gridCol w="2484277"/>
              </a:tblGrid>
              <a:tr h="41237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MATERASSO CON RIVESTIMENTO </a:t>
                      </a:r>
                      <a:r>
                        <a:rPr lang="it-IT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CONTAMINATO </a:t>
                      </a:r>
                      <a:r>
                        <a:rPr lang="it-IT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 MATERIALE </a:t>
                      </a:r>
                      <a:r>
                        <a:rPr lang="it-IT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BIOLOGICO</a:t>
                      </a:r>
                      <a:r>
                        <a:rPr lang="it-IT" sz="1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DURANTE </a:t>
                      </a:r>
                      <a:r>
                        <a:rPr lang="it-IT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it-IT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DEGENZA</a:t>
                      </a:r>
                      <a:endParaRPr lang="it-IT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42" marR="44242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270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r>
                        <a:rPr lang="it-IT" sz="11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PRESENZA </a:t>
                      </a:r>
                      <a:r>
                        <a:rPr lang="it-IT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 MATERIALE </a:t>
                      </a:r>
                      <a:r>
                        <a:rPr lang="it-IT" sz="11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ORGANICO</a:t>
                      </a:r>
                      <a:endParaRPr lang="it-IT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4242" marR="44242" marT="0" marB="0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it-IT" sz="5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Rimuovere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il materiale organico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 versare sulla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superfice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contaminata CLORO ad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alta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concentrazione 10.000 </a:t>
                      </a:r>
                      <a:r>
                        <a:rPr lang="it-IT" sz="9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ppm</a:t>
                      </a:r>
                      <a:endParaRPr lang="it-IT" sz="9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it-IT" sz="5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Raccogliere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residui con panni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monouso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it-IT" sz="5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Smaltire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il tutto nel contenitore per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rifiuti</a:t>
                      </a:r>
                      <a:r>
                        <a:rPr lang="it-IT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sanitari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pericolosi a rischio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infettivo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it-IT" sz="5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Applicare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nuovamente il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CLORO ad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alta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concentrazione 10.000 </a:t>
                      </a:r>
                      <a:r>
                        <a:rPr lang="it-IT" sz="9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ppm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Tempo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 contatto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almeno 15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minuti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it-IT" sz="5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Procedere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alla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detersione-disinfezione 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 tutta la superficie con </a:t>
                      </a:r>
                      <a:r>
                        <a:rPr lang="it-IT" sz="9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medesimo</a:t>
                      </a:r>
                      <a:r>
                        <a:rPr lang="it-IT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prodotto</a:t>
                      </a:r>
                      <a:r>
                        <a:rPr lang="it-IT" sz="9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4242" marR="4424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390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PRESENZA DI </a:t>
                      </a:r>
                      <a:r>
                        <a:rPr lang="it-IT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MINIME QUANTITA’ DI MATERIALE ORGANICO (GOCCE, MACCHIE</a:t>
                      </a:r>
                      <a:r>
                        <a:rPr lang="it-IT" sz="11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it-IT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4242" marR="44242" marT="0" marB="0"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it-IT" sz="85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Decontaminare </a:t>
                      </a:r>
                      <a:r>
                        <a:rPr lang="it-IT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 panni monouso e </a:t>
                      </a: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CLORO ad alta concentrazione 10.000 </a:t>
                      </a:r>
                      <a:r>
                        <a:rPr lang="it-IT" sz="9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ppm</a:t>
                      </a:r>
                      <a:endParaRPr lang="it-IT" sz="9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5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it-IT" sz="9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Smaltire</a:t>
                      </a: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tutto nel contenitore per rifiuti </a:t>
                      </a: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sanitari</a:t>
                      </a:r>
                      <a:r>
                        <a:rPr lang="it-IT" sz="9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pericolosi </a:t>
                      </a:r>
                      <a:r>
                        <a:rPr lang="it-IT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rischio </a:t>
                      </a: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infettivo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it-IT" sz="5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Procedere </a:t>
                      </a:r>
                      <a:r>
                        <a:rPr lang="it-IT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alla </a:t>
                      </a:r>
                      <a:r>
                        <a:rPr lang="it-IT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detersione/disinfezione </a:t>
                      </a:r>
                      <a:r>
                        <a:rPr lang="it-IT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tutta la superficie con </a:t>
                      </a:r>
                      <a:r>
                        <a:rPr lang="it-IT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CLORO</a:t>
                      </a:r>
                      <a:r>
                        <a:rPr lang="it-IT" sz="9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t-IT" sz="9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 </a:t>
                      </a:r>
                      <a:r>
                        <a:rPr lang="it-IT" sz="9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ppm</a:t>
                      </a:r>
                      <a:endParaRPr lang="it-IT" sz="9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it-IT" sz="85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242" marR="4424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251520" y="147990"/>
            <a:ext cx="864096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GESTIONE MATERASSI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51520" y="5445224"/>
            <a:ext cx="4040776" cy="6001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Durante 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tutte le fasi di decontaminazione, </a:t>
            </a:r>
            <a:r>
              <a:rPr lang="it-IT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detersione/disinfezione 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si devono adottare i dispositivi di protezione individuale (</a:t>
            </a:r>
            <a:r>
              <a:rPr lang="it-IT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DPI) secondo specifica IO SPP</a:t>
            </a:r>
            <a:endParaRPr lang="it-IT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13045"/>
              </p:ext>
            </p:extLst>
          </p:nvPr>
        </p:nvGraphicFramePr>
        <p:xfrm>
          <a:off x="4427983" y="980728"/>
          <a:ext cx="4464497" cy="811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7"/>
              </a:tblGrid>
              <a:tr h="4212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MATERASSO </a:t>
                      </a:r>
                      <a:r>
                        <a:rPr lang="it-IT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 RIVESTIMENTO 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 CONTAMINATO</a:t>
                      </a:r>
                      <a:r>
                        <a:rPr lang="it-IT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 MATERIALE BIOLOGICO DURANTE LA </a:t>
                      </a:r>
                      <a:r>
                        <a:rPr lang="it-IT" sz="10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DEGENZA</a:t>
                      </a:r>
                      <a:r>
                        <a:rPr lang="it-IT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390265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it-IT" sz="9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Detersione-disinfezione </a:t>
                      </a:r>
                      <a:r>
                        <a:rPr lang="it-IT" sz="9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 tutta la superficie con </a:t>
                      </a:r>
                      <a:r>
                        <a:rPr lang="it-IT" sz="9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CLORO a 1.000 </a:t>
                      </a:r>
                      <a:r>
                        <a:rPr lang="it-IT" sz="900" b="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ppm</a:t>
                      </a:r>
                      <a:endParaRPr lang="it-IT" sz="9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754628"/>
              </p:ext>
            </p:extLst>
          </p:nvPr>
        </p:nvGraphicFramePr>
        <p:xfrm>
          <a:off x="4427984" y="1916832"/>
          <a:ext cx="4464496" cy="6632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6"/>
              </a:tblGrid>
              <a:tr h="3600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MATERASSO </a:t>
                      </a:r>
                      <a:r>
                        <a:rPr lang="it-IT" sz="9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 RIVESTIMENTO </a:t>
                      </a:r>
                      <a:r>
                        <a:rPr lang="it-IT" sz="9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CONTAMINATO</a:t>
                      </a:r>
                      <a:r>
                        <a:rPr lang="it-IT" sz="9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9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 MATERIALE BIOLOGICO DURANTE LA </a:t>
                      </a:r>
                      <a:r>
                        <a:rPr lang="it-IT" sz="900" b="1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DEGENZA</a:t>
                      </a:r>
                    </a:p>
                  </a:txBody>
                  <a:tcPr marL="68580" marR="68580" marT="0" marB="0"/>
                </a:tc>
              </a:tr>
              <a:tr h="303213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it-IT" sz="9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it-IT" sz="9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Vedi decontaminazione del materasso</a:t>
                      </a:r>
                      <a:endParaRPr lang="it-IT" sz="9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4427984" y="2636912"/>
            <a:ext cx="4464496" cy="16389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latin typeface="Arial" panose="020B0604020202020204" pitchFamily="34" charset="0"/>
                <a:cs typeface="Arial" panose="020B0604020202020204" pitchFamily="34" charset="0"/>
              </a:rPr>
              <a:t>MODALITA’ DI INVIO AL LAVAGGIO</a:t>
            </a:r>
          </a:p>
          <a:p>
            <a:pPr marL="171450" indent="-171450" algn="just">
              <a:buFontTx/>
              <a:buChar char="-"/>
            </a:pP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Posizionare il materasso completo di federa in </a:t>
            </a:r>
            <a:r>
              <a:rPr lang="it-IT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 sacco </a:t>
            </a:r>
            <a:r>
              <a:rPr lang="it-IT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monouso </a:t>
            </a:r>
            <a:r>
              <a:rPr lang="it-IT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trasparente </a:t>
            </a:r>
          </a:p>
          <a:p>
            <a:pPr marL="171450" indent="-171450" algn="just">
              <a:buFontTx/>
              <a:buChar char="-"/>
            </a:pP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Il materasso utilizzato nell’assistenza a persone con precauzioni aggiuntive da Contatto, Droplet e Aeree o materasso che presenta rotture o erosione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della copertura impermeabile </a:t>
            </a:r>
            <a:r>
              <a:rPr lang="it-I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utilizzare </a:t>
            </a:r>
            <a:r>
              <a:rPr lang="it-IT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it-IT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doppio sacco monouso trasparente </a:t>
            </a:r>
            <a:endParaRPr lang="it-IT" sz="10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Collocare il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materasso all’interno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dell’area/locale «sporco» per il ritiro da parte del 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personale addetto al trasporto pesante </a:t>
            </a:r>
            <a:endParaRPr lang="it-IT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 sacchi sono forniti dalla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ditta appaltatrice del servizio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it-IT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Lavanolo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4427983" y="582796"/>
            <a:ext cx="446449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latin typeface="Arial" panose="020B0604020202020204" pitchFamily="34" charset="0"/>
                <a:cs typeface="Arial" panose="020B0604020202020204" pitchFamily="34" charset="0"/>
              </a:rPr>
              <a:t>LAVAGGIO DEL MATERASSO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855429"/>
              </p:ext>
            </p:extLst>
          </p:nvPr>
        </p:nvGraphicFramePr>
        <p:xfrm>
          <a:off x="4427985" y="4365104"/>
          <a:ext cx="4464495" cy="1680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091"/>
                <a:gridCol w="2232249"/>
                <a:gridCol w="1404155"/>
              </a:tblGrid>
              <a:tr h="31485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chemeClr val="tx1"/>
                          </a:solidFill>
                          <a:effectLst/>
                        </a:rPr>
                        <a:t>TABELLA DILUIZIONE </a:t>
                      </a:r>
                      <a:r>
                        <a:rPr lang="it-IT" sz="1100" b="1" dirty="0" smtClean="0">
                          <a:solidFill>
                            <a:schemeClr val="tx1"/>
                          </a:solidFill>
                          <a:effectLst/>
                        </a:rPr>
                        <a:t>DETERGENTE/DISINFETTANTE</a:t>
                      </a:r>
                      <a:endParaRPr lang="it-IT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81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DEORNET </a:t>
                      </a:r>
                      <a:r>
                        <a:rPr lang="it-IT" sz="1100" dirty="0" smtClean="0">
                          <a:effectLst/>
                        </a:rPr>
                        <a:t>CLOR</a:t>
                      </a:r>
                      <a:r>
                        <a:rPr lang="it-IT" sz="1100" b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</a:t>
                      </a:r>
                      <a:endParaRPr lang="it-I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200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ml X </a:t>
                      </a:r>
                      <a:r>
                        <a:rPr lang="it-IT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0,5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Lt</a:t>
                      </a:r>
                      <a:r>
                        <a:rPr lang="it-IT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Acqua </a:t>
                      </a:r>
                      <a:endParaRPr lang="it-IT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10.000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ppm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DECONTAMINAZIONE</a:t>
                      </a:r>
                      <a:endParaRPr lang="it-IT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3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DEORNET </a:t>
                      </a:r>
                      <a:r>
                        <a:rPr lang="it-IT" sz="1100" dirty="0" smtClean="0">
                          <a:effectLst/>
                        </a:rPr>
                        <a:t>CLOR</a:t>
                      </a:r>
                      <a:r>
                        <a:rPr lang="it-IT" sz="1100" b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</a:t>
                      </a:r>
                      <a:endParaRPr lang="it-IT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20 </a:t>
                      </a:r>
                      <a:r>
                        <a:rPr lang="it-IT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ml X </a:t>
                      </a:r>
                      <a:r>
                        <a:rPr lang="it-IT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0,5 Lt Acqua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1.000 </a:t>
                      </a:r>
                      <a:r>
                        <a:rPr lang="it-IT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ppm</a:t>
                      </a:r>
                      <a:endParaRPr lang="it-IT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DISINFEZIONE </a:t>
                      </a:r>
                      <a:endParaRPr lang="it-IT" sz="11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57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chemeClr val="tx1"/>
                          </a:solidFill>
                          <a:effectLst/>
                        </a:rPr>
                        <a:t>DURATA </a:t>
                      </a:r>
                      <a:r>
                        <a:rPr lang="it-IT" sz="1100" b="1" dirty="0" smtClean="0">
                          <a:solidFill>
                            <a:schemeClr val="tx1"/>
                          </a:solidFill>
                          <a:effectLst/>
                        </a:rPr>
                        <a:t>DELLA SOLUZIONE </a:t>
                      </a:r>
                      <a:r>
                        <a:rPr lang="it-IT" sz="1100" b="1" dirty="0">
                          <a:solidFill>
                            <a:schemeClr val="tx1"/>
                          </a:solidFill>
                          <a:effectLst/>
                        </a:rPr>
                        <a:t>24 ORE</a:t>
                      </a:r>
                      <a:endParaRPr lang="it-IT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Immagin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7596336" y="6165303"/>
            <a:ext cx="1269654" cy="504056"/>
          </a:xfrm>
          <a:prstGeom prst="rect">
            <a:avLst/>
          </a:prstGeom>
        </p:spPr>
      </p:pic>
      <p:sp>
        <p:nvSpPr>
          <p:cNvPr id="15" name="CasellaDiTesto 14"/>
          <p:cNvSpPr txBox="1"/>
          <p:nvPr/>
        </p:nvSpPr>
        <p:spPr>
          <a:xfrm rot="10800000" flipV="1">
            <a:off x="300694" y="6183551"/>
            <a:ext cx="7007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cap="small" dirty="0">
                <a:solidFill>
                  <a:schemeClr val="bg1"/>
                </a:solidFill>
              </a:rPr>
              <a:t>UOC DIREZIONE PROFESSIONI SANITARIE SOCIALI</a:t>
            </a:r>
            <a:endParaRPr lang="it-IT" sz="800" dirty="0">
              <a:solidFill>
                <a:schemeClr val="bg1"/>
              </a:solidFill>
            </a:endParaRPr>
          </a:p>
          <a:p>
            <a:pPr lvl="0"/>
            <a:r>
              <a:rPr lang="it-IT" sz="800" dirty="0">
                <a:solidFill>
                  <a:schemeClr val="bg1"/>
                </a:solidFill>
              </a:rPr>
              <a:t>All01 IODPSS43 “Gestione </a:t>
            </a:r>
            <a:r>
              <a:rPr lang="it-IT" sz="800" dirty="0" smtClean="0">
                <a:solidFill>
                  <a:schemeClr val="bg1"/>
                </a:solidFill>
              </a:rPr>
              <a:t>materassi”                                        Data   03/10//2020 </a:t>
            </a:r>
            <a:r>
              <a:rPr lang="it-IT" sz="800" dirty="0">
                <a:solidFill>
                  <a:schemeClr val="bg1"/>
                </a:solidFill>
              </a:rPr>
              <a:t>	</a:t>
            </a:r>
            <a:r>
              <a:rPr lang="it-IT" sz="800" dirty="0" smtClean="0">
                <a:solidFill>
                  <a:schemeClr val="bg1"/>
                </a:solidFill>
              </a:rPr>
              <a:t>	Rev</a:t>
            </a:r>
            <a:r>
              <a:rPr lang="it-IT" sz="800" dirty="0">
                <a:solidFill>
                  <a:schemeClr val="bg1"/>
                </a:solidFill>
              </a:rPr>
              <a:t>. </a:t>
            </a:r>
            <a:r>
              <a:rPr lang="it-IT" sz="800" dirty="0" smtClean="0">
                <a:solidFill>
                  <a:schemeClr val="bg1"/>
                </a:solidFill>
              </a:rPr>
              <a:t>02</a:t>
            </a:r>
          </a:p>
          <a:p>
            <a:pPr lvl="0"/>
            <a:r>
              <a:rPr lang="it-IT" sz="800" dirty="0" smtClean="0">
                <a:solidFill>
                  <a:schemeClr val="bg1"/>
                </a:solidFill>
              </a:rPr>
              <a:t>ASST Papa Giovanni XXIII – Piazza OMS, 1 – 24127 Bergamo – Tel. 035.267111 – www.asst-pg23.it</a:t>
            </a:r>
            <a:r>
              <a:rPr lang="it-IT" sz="800" dirty="0">
                <a:solidFill>
                  <a:schemeClr val="bg1"/>
                </a:solidFill>
              </a:rPr>
              <a:t>	</a:t>
            </a:r>
            <a:r>
              <a:rPr lang="it-IT" sz="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29268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277</Words>
  <Application>Microsoft Office PowerPoint</Application>
  <PresentationFormat>Presentazione su schermo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OORRBG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VERONICA SPREAFICO</dc:creator>
  <cp:lastModifiedBy>STEFANIA SCOTTI</cp:lastModifiedBy>
  <cp:revision>27</cp:revision>
  <cp:lastPrinted>2020-04-17T11:42:18Z</cp:lastPrinted>
  <dcterms:created xsi:type="dcterms:W3CDTF">2020-04-15T11:50:23Z</dcterms:created>
  <dcterms:modified xsi:type="dcterms:W3CDTF">2020-10-19T09:36:05Z</dcterms:modified>
</cp:coreProperties>
</file>