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wmv" ContentType="video/x-ms-wm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12">
  <p:sldMasterIdLst>
    <p:sldMasterId id="2147483648" r:id="rId1"/>
  </p:sldMasterIdLst>
  <p:notesMasterIdLst>
    <p:notesMasterId r:id="rId44"/>
  </p:notesMasterIdLst>
  <p:sldIdLst>
    <p:sldId id="256" r:id="rId2"/>
    <p:sldId id="277" r:id="rId3"/>
    <p:sldId id="279" r:id="rId4"/>
    <p:sldId id="278" r:id="rId5"/>
    <p:sldId id="257" r:id="rId6"/>
    <p:sldId id="258" r:id="rId7"/>
    <p:sldId id="259" r:id="rId8"/>
    <p:sldId id="260" r:id="rId9"/>
    <p:sldId id="261" r:id="rId10"/>
    <p:sldId id="262" r:id="rId11"/>
    <p:sldId id="263" r:id="rId12"/>
    <p:sldId id="264" r:id="rId13"/>
    <p:sldId id="265" r:id="rId14"/>
    <p:sldId id="295" r:id="rId15"/>
    <p:sldId id="290" r:id="rId16"/>
    <p:sldId id="293" r:id="rId17"/>
    <p:sldId id="291" r:id="rId18"/>
    <p:sldId id="292" r:id="rId19"/>
    <p:sldId id="266" r:id="rId20"/>
    <p:sldId id="267" r:id="rId21"/>
    <p:sldId id="268" r:id="rId22"/>
    <p:sldId id="270" r:id="rId23"/>
    <p:sldId id="269" r:id="rId24"/>
    <p:sldId id="271" r:id="rId25"/>
    <p:sldId id="272" r:id="rId26"/>
    <p:sldId id="296" r:id="rId27"/>
    <p:sldId id="297" r:id="rId28"/>
    <p:sldId id="273" r:id="rId29"/>
    <p:sldId id="274" r:id="rId30"/>
    <p:sldId id="275" r:id="rId31"/>
    <p:sldId id="276" r:id="rId32"/>
    <p:sldId id="280" r:id="rId33"/>
    <p:sldId id="281" r:id="rId34"/>
    <p:sldId id="282" r:id="rId35"/>
    <p:sldId id="283" r:id="rId36"/>
    <p:sldId id="284" r:id="rId37"/>
    <p:sldId id="285" r:id="rId38"/>
    <p:sldId id="286" r:id="rId39"/>
    <p:sldId id="287" r:id="rId40"/>
    <p:sldId id="288" r:id="rId41"/>
    <p:sldId id="289" r:id="rId42"/>
    <p:sldId id="294" r:id="rId43"/>
  </p:sldIdLst>
  <p:sldSz cx="9144000" cy="6858000" type="screen4x3"/>
  <p:notesSz cx="6797675" cy="987425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14" autoAdjust="0"/>
    <p:restoredTop sz="94660"/>
  </p:normalViewPr>
  <p:slideViewPr>
    <p:cSldViewPr>
      <p:cViewPr varScale="1">
        <p:scale>
          <a:sx n="103" d="100"/>
          <a:sy n="103" d="100"/>
        </p:scale>
        <p:origin x="-23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45659" cy="493713"/>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50443" y="0"/>
            <a:ext cx="2945659" cy="493713"/>
          </a:xfrm>
          <a:prstGeom prst="rect">
            <a:avLst/>
          </a:prstGeom>
        </p:spPr>
        <p:txBody>
          <a:bodyPr vert="horz" lIns="91440" tIns="45720" rIns="91440" bIns="45720" rtlCol="0"/>
          <a:lstStyle>
            <a:lvl1pPr algn="r">
              <a:defRPr sz="1200"/>
            </a:lvl1pPr>
          </a:lstStyle>
          <a:p>
            <a:fld id="{822A3116-BC44-4552-A001-2AB4185D346B}" type="datetimeFigureOut">
              <a:rPr lang="it-IT" smtClean="0"/>
              <a:t>24/04/2017</a:t>
            </a:fld>
            <a:endParaRPr lang="it-IT"/>
          </a:p>
        </p:txBody>
      </p:sp>
      <p:sp>
        <p:nvSpPr>
          <p:cNvPr id="4" name="Segnaposto immagine diapositiva 3"/>
          <p:cNvSpPr>
            <a:spLocks noGrp="1" noRot="1" noChangeAspect="1"/>
          </p:cNvSpPr>
          <p:nvPr>
            <p:ph type="sldImg" idx="2"/>
          </p:nvPr>
        </p:nvSpPr>
        <p:spPr>
          <a:xfrm>
            <a:off x="931863" y="741363"/>
            <a:ext cx="4933950" cy="370205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79768" y="4690269"/>
            <a:ext cx="5438140" cy="4443413"/>
          </a:xfrm>
          <a:prstGeom prst="rect">
            <a:avLst/>
          </a:prstGeom>
        </p:spPr>
        <p:txBody>
          <a:bodyPr vert="horz" lIns="91440" tIns="45720" rIns="91440" bIns="45720"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9378824"/>
            <a:ext cx="2945659" cy="493713"/>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50443" y="9378824"/>
            <a:ext cx="2945659" cy="493713"/>
          </a:xfrm>
          <a:prstGeom prst="rect">
            <a:avLst/>
          </a:prstGeom>
        </p:spPr>
        <p:txBody>
          <a:bodyPr vert="horz" lIns="91440" tIns="45720" rIns="91440" bIns="45720" rtlCol="0" anchor="b"/>
          <a:lstStyle>
            <a:lvl1pPr algn="r">
              <a:defRPr sz="1200"/>
            </a:lvl1pPr>
          </a:lstStyle>
          <a:p>
            <a:fld id="{62F1D1F3-A028-4F66-A32C-C4CA3146CFF9}" type="slidenum">
              <a:rPr lang="it-IT" smtClean="0"/>
              <a:t>‹N›</a:t>
            </a:fld>
            <a:endParaRPr lang="it-IT"/>
          </a:p>
        </p:txBody>
      </p:sp>
    </p:spTree>
    <p:extLst>
      <p:ext uri="{BB962C8B-B14F-4D97-AF65-F5344CB8AC3E}">
        <p14:creationId xmlns:p14="http://schemas.microsoft.com/office/powerpoint/2010/main" val="32733438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62F1D1F3-A028-4F66-A32C-C4CA3146CFF9}" type="slidenum">
              <a:rPr lang="it-IT" smtClean="0"/>
              <a:t>30</a:t>
            </a:fld>
            <a:endParaRPr lang="it-IT"/>
          </a:p>
        </p:txBody>
      </p:sp>
    </p:spTree>
    <p:extLst>
      <p:ext uri="{BB962C8B-B14F-4D97-AF65-F5344CB8AC3E}">
        <p14:creationId xmlns:p14="http://schemas.microsoft.com/office/powerpoint/2010/main" val="25406950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7F49D355-16BD-4E45-BD9A-5EA878CF7CBD}" type="datetimeFigureOut">
              <a:rPr lang="it-IT" smtClean="0"/>
              <a:t>24/04/2017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7F49D355-16BD-4E45-BD9A-5EA878CF7CBD}" type="datetimeFigureOut">
              <a:rPr lang="it-IT" smtClean="0"/>
              <a:t>24/04/2017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7F49D355-16BD-4E45-BD9A-5EA878CF7CBD}" type="datetimeFigureOut">
              <a:rPr lang="it-IT" smtClean="0"/>
              <a:t>24/04/2017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7F49D355-16BD-4E45-BD9A-5EA878CF7CBD}" type="datetimeFigureOut">
              <a:rPr lang="it-IT" smtClean="0"/>
              <a:t>24/04/2017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7F49D355-16BD-4E45-BD9A-5EA878CF7CBD}" type="datetimeFigureOut">
              <a:rPr lang="it-IT" smtClean="0"/>
              <a:t>24/04/2017</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7F49D355-16BD-4E45-BD9A-5EA878CF7CBD}" type="datetimeFigureOut">
              <a:rPr lang="it-IT" smtClean="0"/>
              <a:t>24/04/2017</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7F49D355-16BD-4E45-BD9A-5EA878CF7CBD}" type="datetimeFigureOut">
              <a:rPr lang="it-IT" smtClean="0"/>
              <a:t>24/04/2017</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7F49D355-16BD-4E45-BD9A-5EA878CF7CBD}" type="datetimeFigureOut">
              <a:rPr lang="it-IT" smtClean="0"/>
              <a:t>24/04/2017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7F49D355-16BD-4E45-BD9A-5EA878CF7CBD}" type="datetimeFigureOut">
              <a:rPr lang="it-IT" smtClean="0"/>
              <a:t>24/04/2017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7F49D355-16BD-4E45-BD9A-5EA878CF7CBD}" type="datetimeFigureOut">
              <a:rPr lang="it-IT" smtClean="0"/>
              <a:t>24/04/2017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7F49D355-16BD-4E45-BD9A-5EA878CF7CBD}" type="datetimeFigureOut">
              <a:rPr lang="it-IT" smtClean="0"/>
              <a:t>24/04/2017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49D355-16BD-4E45-BD9A-5EA878CF7CBD}" type="datetimeFigureOut">
              <a:rPr lang="it-IT" smtClean="0"/>
              <a:t>24/04/2017</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A41E1B-4F70-4964-A407-84C68BE8251C}" type="slidenum">
              <a:rPr lang="it-IT" smtClean="0"/>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25.xml"/><Relationship Id="rId13" Type="http://schemas.openxmlformats.org/officeDocument/2006/relationships/slide" Target="slide36.xml"/><Relationship Id="rId18" Type="http://schemas.openxmlformats.org/officeDocument/2006/relationships/slide" Target="slide39.xml"/><Relationship Id="rId3" Type="http://schemas.openxmlformats.org/officeDocument/2006/relationships/slide" Target="slide6.xml"/><Relationship Id="rId7" Type="http://schemas.openxmlformats.org/officeDocument/2006/relationships/slide" Target="slide24.xml"/><Relationship Id="rId12" Type="http://schemas.openxmlformats.org/officeDocument/2006/relationships/slide" Target="slide31.xml"/><Relationship Id="rId17" Type="http://schemas.openxmlformats.org/officeDocument/2006/relationships/slide" Target="slide38.xml"/><Relationship Id="rId2" Type="http://schemas.openxmlformats.org/officeDocument/2006/relationships/image" Target="../media/image1.png"/><Relationship Id="rId16" Type="http://schemas.openxmlformats.org/officeDocument/2006/relationships/slide" Target="slide37.xml"/><Relationship Id="rId20" Type="http://schemas.openxmlformats.org/officeDocument/2006/relationships/slide" Target="slide41.xml"/><Relationship Id="rId1" Type="http://schemas.openxmlformats.org/officeDocument/2006/relationships/slideLayout" Target="../slideLayouts/slideLayout2.xml"/><Relationship Id="rId6" Type="http://schemas.openxmlformats.org/officeDocument/2006/relationships/slide" Target="slide23.xml"/><Relationship Id="rId11" Type="http://schemas.openxmlformats.org/officeDocument/2006/relationships/slide" Target="slide30.xml"/><Relationship Id="rId5" Type="http://schemas.openxmlformats.org/officeDocument/2006/relationships/slide" Target="slide22.xml"/><Relationship Id="rId15" Type="http://schemas.openxmlformats.org/officeDocument/2006/relationships/slide" Target="slide42.xml"/><Relationship Id="rId10" Type="http://schemas.openxmlformats.org/officeDocument/2006/relationships/slide" Target="slide29.xml"/><Relationship Id="rId19" Type="http://schemas.openxmlformats.org/officeDocument/2006/relationships/slide" Target="slide40.xml"/><Relationship Id="rId4" Type="http://schemas.openxmlformats.org/officeDocument/2006/relationships/slide" Target="slide12.xml"/><Relationship Id="rId9" Type="http://schemas.openxmlformats.org/officeDocument/2006/relationships/slide" Target="slide28.xml"/><Relationship Id="rId1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emf"/><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png"/></Relationships>
</file>

<file path=ppt/slides/_rels/slide1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38.png"/><Relationship Id="rId7" Type="http://schemas.openxmlformats.org/officeDocument/2006/relationships/image" Target="../media/image37.w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slide" Target="slide42.xml"/><Relationship Id="rId4" Type="http://schemas.openxmlformats.org/officeDocument/2006/relationships/image" Target="../media/image39.png"/></Relationships>
</file>

<file path=ppt/slides/_rels/slide2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2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49.png"/><Relationship Id="rId2" Type="http://schemas.openxmlformats.org/officeDocument/2006/relationships/image" Target="../media/image46.png"/><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19.emf"/></Relationships>
</file>

<file path=ppt/slides/_rels/slide2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2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64.png"/><Relationship Id="rId4" Type="http://schemas.openxmlformats.org/officeDocument/2006/relationships/image" Target="../media/image63.png"/></Relationships>
</file>

<file path=ppt/slides/_rels/slide3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2.xml"/><Relationship Id="rId4" Type="http://schemas.openxmlformats.org/officeDocument/2006/relationships/image" Target="../media/image69.png"/></Relationships>
</file>

<file path=ppt/slides/_rels/slide33.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2.xml"/><Relationship Id="rId4" Type="http://schemas.openxmlformats.org/officeDocument/2006/relationships/image" Target="../media/image72.png"/></Relationships>
</file>

<file path=ppt/slides/_rels/slide3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2.xml"/><Relationship Id="rId4" Type="http://schemas.openxmlformats.org/officeDocument/2006/relationships/image" Target="../media/image75.png"/></Relationships>
</file>

<file path=ppt/slides/_rels/slide35.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6" Type="http://schemas.openxmlformats.org/officeDocument/2006/relationships/image" Target="../media/image78.png"/><Relationship Id="rId5" Type="http://schemas.openxmlformats.org/officeDocument/2006/relationships/image" Target="../media/image77.png"/><Relationship Id="rId4" Type="http://schemas.openxmlformats.org/officeDocument/2006/relationships/slide" Target="slide2.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6" Type="http://schemas.openxmlformats.org/officeDocument/2006/relationships/image" Target="../media/image79.png"/><Relationship Id="rId5" Type="http://schemas.openxmlformats.org/officeDocument/2006/relationships/image" Target="../media/image77.png"/><Relationship Id="rId4" Type="http://schemas.openxmlformats.org/officeDocument/2006/relationships/slide" Target="slide2.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wmv"/><Relationship Id="rId1" Type="http://schemas.microsoft.com/office/2007/relationships/media" Target="../media/media3.wmv"/><Relationship Id="rId6" Type="http://schemas.openxmlformats.org/officeDocument/2006/relationships/image" Target="../media/image80.png"/><Relationship Id="rId5" Type="http://schemas.openxmlformats.org/officeDocument/2006/relationships/image" Target="../media/image77.png"/><Relationship Id="rId4" Type="http://schemas.openxmlformats.org/officeDocument/2006/relationships/slide" Target="slide2.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wmv"/><Relationship Id="rId1" Type="http://schemas.microsoft.com/office/2007/relationships/media" Target="../media/media4.wmv"/><Relationship Id="rId6" Type="http://schemas.openxmlformats.org/officeDocument/2006/relationships/image" Target="../media/image81.png"/><Relationship Id="rId5" Type="http://schemas.openxmlformats.org/officeDocument/2006/relationships/image" Target="../media/image77.png"/><Relationship Id="rId4" Type="http://schemas.openxmlformats.org/officeDocument/2006/relationships/slide" Target="slide2.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wmv"/><Relationship Id="rId1" Type="http://schemas.microsoft.com/office/2007/relationships/media" Target="../media/media5.wmv"/><Relationship Id="rId6" Type="http://schemas.openxmlformats.org/officeDocument/2006/relationships/image" Target="../media/image82.png"/><Relationship Id="rId5" Type="http://schemas.openxmlformats.org/officeDocument/2006/relationships/image" Target="../media/image77.png"/><Relationship Id="rId4" Type="http://schemas.openxmlformats.org/officeDocument/2006/relationships/slide" Target="slide2.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6.wmv"/><Relationship Id="rId1" Type="http://schemas.microsoft.com/office/2007/relationships/media" Target="../media/media6.wmv"/><Relationship Id="rId6" Type="http://schemas.openxmlformats.org/officeDocument/2006/relationships/image" Target="../media/image83.png"/><Relationship Id="rId5" Type="http://schemas.openxmlformats.org/officeDocument/2006/relationships/image" Target="../media/image77.png"/><Relationship Id="rId4" Type="http://schemas.openxmlformats.org/officeDocument/2006/relationships/slide" Target="slide2.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7.wmv"/><Relationship Id="rId1" Type="http://schemas.microsoft.com/office/2007/relationships/media" Target="../media/media7.wmv"/><Relationship Id="rId6" Type="http://schemas.openxmlformats.org/officeDocument/2006/relationships/image" Target="../media/image84.png"/><Relationship Id="rId5" Type="http://schemas.openxmlformats.org/officeDocument/2006/relationships/image" Target="../media/image77.png"/><Relationship Id="rId4" Type="http://schemas.openxmlformats.org/officeDocument/2006/relationships/slide" Target="slid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dirty="0" smtClean="0"/>
              <a:t>Nuovo flusso </a:t>
            </a:r>
            <a:r>
              <a:rPr lang="it-IT" dirty="0"/>
              <a:t>d</a:t>
            </a:r>
            <a:r>
              <a:rPr lang="it-IT" dirty="0" smtClean="0"/>
              <a:t>elibere a norma  </a:t>
            </a:r>
            <a:r>
              <a:rPr lang="it-IT" dirty="0"/>
              <a:t>p</a:t>
            </a:r>
            <a:r>
              <a:rPr lang="it-IT" dirty="0" smtClean="0"/>
              <a:t>arte 1</a:t>
            </a:r>
            <a:endParaRPr lang="it-IT" dirty="0"/>
          </a:p>
        </p:txBody>
      </p:sp>
      <p:sp>
        <p:nvSpPr>
          <p:cNvPr id="3" name="Sottotitolo 2"/>
          <p:cNvSpPr>
            <a:spLocks noGrp="1"/>
          </p:cNvSpPr>
          <p:nvPr>
            <p:ph type="subTitle" idx="1"/>
          </p:nvPr>
        </p:nvSpPr>
        <p:spPr/>
        <p:txBody>
          <a:bodyPr/>
          <a:lstStyle/>
          <a:p>
            <a:r>
              <a:rPr lang="it-IT" dirty="0" smtClean="0"/>
              <a:t>Elaborazione/Approvazione proposta</a:t>
            </a:r>
            <a:endParaRPr lang="it-IT" dirty="0"/>
          </a:p>
        </p:txBody>
      </p:sp>
      <p:sp>
        <p:nvSpPr>
          <p:cNvPr id="4" name="CasellaDiTesto 3"/>
          <p:cNvSpPr txBox="1"/>
          <p:nvPr/>
        </p:nvSpPr>
        <p:spPr>
          <a:xfrm>
            <a:off x="6084168" y="5949280"/>
            <a:ext cx="1584176" cy="369332"/>
          </a:xfrm>
          <a:prstGeom prst="rect">
            <a:avLst/>
          </a:prstGeom>
          <a:noFill/>
        </p:spPr>
        <p:txBody>
          <a:bodyPr wrap="square" rtlCol="0">
            <a:spAutoFit/>
          </a:bodyPr>
          <a:lstStyle/>
          <a:p>
            <a:r>
              <a:rPr lang="it-IT" smtClean="0"/>
              <a:t>Aprile 2017</a:t>
            </a:r>
            <a:endParaRPr lang="it-IT"/>
          </a:p>
        </p:txBody>
      </p:sp>
    </p:spTree>
    <p:extLst>
      <p:ext uri="{BB962C8B-B14F-4D97-AF65-F5344CB8AC3E}">
        <p14:creationId xmlns:p14="http://schemas.microsoft.com/office/powerpoint/2010/main" val="113233483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597442"/>
            <a:ext cx="847725" cy="52605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asellaDiTesto 3"/>
          <p:cNvSpPr txBox="1"/>
          <p:nvPr/>
        </p:nvSpPr>
        <p:spPr>
          <a:xfrm>
            <a:off x="1118609" y="1597442"/>
            <a:ext cx="4461503" cy="738664"/>
          </a:xfrm>
          <a:prstGeom prst="rect">
            <a:avLst/>
          </a:prstGeom>
          <a:noFill/>
        </p:spPr>
        <p:txBody>
          <a:bodyPr wrap="square" rtlCol="0">
            <a:spAutoFit/>
          </a:bodyPr>
          <a:lstStyle/>
          <a:p>
            <a:pPr marL="342900" indent="-342900" defTabSz="360000">
              <a:buAutoNum type="arabicPlain"/>
            </a:pPr>
            <a:r>
              <a:rPr lang="it-IT" sz="1400" dirty="0" smtClean="0"/>
              <a:t>- </a:t>
            </a:r>
            <a:r>
              <a:rPr lang="it-IT" sz="1400" dirty="0" smtClean="0">
                <a:hlinkClick r:id="rId3" action="ppaction://hlinksldjump"/>
              </a:rPr>
              <a:t>Creazione scheda </a:t>
            </a:r>
            <a:r>
              <a:rPr lang="it-IT" sz="1400" dirty="0">
                <a:hlinkClick r:id="rId3" action="ppaction://hlinksldjump"/>
              </a:rPr>
              <a:t>Proposta </a:t>
            </a:r>
            <a:r>
              <a:rPr lang="it-IT" sz="1400" dirty="0" smtClean="0">
                <a:hlinkClick r:id="rId3" action="ppaction://hlinksldjump"/>
              </a:rPr>
              <a:t>Delibera </a:t>
            </a:r>
            <a:endParaRPr lang="it-IT" sz="1400" dirty="0"/>
          </a:p>
          <a:p>
            <a:pPr defTabSz="360000"/>
            <a:r>
              <a:rPr lang="it-IT" sz="1400" dirty="0" smtClean="0"/>
              <a:t>      </a:t>
            </a:r>
            <a:r>
              <a:rPr lang="it-IT" sz="1400" dirty="0"/>
              <a:t> </a:t>
            </a:r>
            <a:r>
              <a:rPr lang="it-IT" sz="1400" dirty="0" smtClean="0"/>
              <a:t> </a:t>
            </a:r>
          </a:p>
          <a:p>
            <a:pPr defTabSz="360000"/>
            <a:r>
              <a:rPr lang="it-IT" sz="1400" dirty="0" smtClean="0"/>
              <a:t>        - </a:t>
            </a:r>
            <a:r>
              <a:rPr lang="it-IT" sz="1400" dirty="0" smtClean="0">
                <a:hlinkClick r:id="rId4" action="ppaction://hlinksldjump"/>
              </a:rPr>
              <a:t>Lavorazione Proposta</a:t>
            </a:r>
            <a:r>
              <a:rPr lang="it-IT" sz="1400" dirty="0"/>
              <a:t> - Inserimento </a:t>
            </a:r>
            <a:r>
              <a:rPr lang="it-IT" sz="1400" dirty="0" smtClean="0"/>
              <a:t>Testo-Allegati</a:t>
            </a:r>
            <a:endParaRPr lang="it-IT" sz="1400" dirty="0"/>
          </a:p>
        </p:txBody>
      </p:sp>
      <p:sp>
        <p:nvSpPr>
          <p:cNvPr id="6" name="CasellaDiTesto 5"/>
          <p:cNvSpPr txBox="1"/>
          <p:nvPr/>
        </p:nvSpPr>
        <p:spPr>
          <a:xfrm>
            <a:off x="1078089" y="2420888"/>
            <a:ext cx="3781943" cy="307777"/>
          </a:xfrm>
          <a:prstGeom prst="rect">
            <a:avLst/>
          </a:prstGeom>
          <a:noFill/>
        </p:spPr>
        <p:txBody>
          <a:bodyPr wrap="square" rtlCol="0">
            <a:spAutoFit/>
          </a:bodyPr>
          <a:lstStyle/>
          <a:p>
            <a:r>
              <a:rPr lang="it-IT" sz="1400" dirty="0" smtClean="0">
                <a:hlinkClick r:id="rId5" action="ppaction://hlinksldjump"/>
              </a:rPr>
              <a:t>2  - Vaglio Responsabile Istruttoria o Funzionario</a:t>
            </a:r>
            <a:endParaRPr lang="it-IT" sz="1400" dirty="0"/>
          </a:p>
        </p:txBody>
      </p:sp>
      <p:sp>
        <p:nvSpPr>
          <p:cNvPr id="7" name="CasellaDiTesto 6"/>
          <p:cNvSpPr txBox="1"/>
          <p:nvPr/>
        </p:nvSpPr>
        <p:spPr>
          <a:xfrm>
            <a:off x="1095429" y="2924944"/>
            <a:ext cx="6379934" cy="307777"/>
          </a:xfrm>
          <a:prstGeom prst="rect">
            <a:avLst/>
          </a:prstGeom>
          <a:noFill/>
        </p:spPr>
        <p:txBody>
          <a:bodyPr wrap="square" rtlCol="0">
            <a:spAutoFit/>
          </a:bodyPr>
          <a:lstStyle/>
          <a:p>
            <a:r>
              <a:rPr lang="it-IT" sz="1400" dirty="0" smtClean="0">
                <a:hlinkClick r:id="rId6" action="ppaction://hlinksldjump"/>
              </a:rPr>
              <a:t>3  - Vaglio Responsabile Procedimento o Dirigente Responsabile</a:t>
            </a:r>
            <a:endParaRPr lang="it-IT" sz="1400" dirty="0"/>
          </a:p>
        </p:txBody>
      </p:sp>
      <p:sp>
        <p:nvSpPr>
          <p:cNvPr id="8" name="CasellaDiTesto 7"/>
          <p:cNvSpPr txBox="1"/>
          <p:nvPr/>
        </p:nvSpPr>
        <p:spPr>
          <a:xfrm>
            <a:off x="1080964" y="3429000"/>
            <a:ext cx="6768752" cy="307777"/>
          </a:xfrm>
          <a:prstGeom prst="rect">
            <a:avLst/>
          </a:prstGeom>
          <a:noFill/>
        </p:spPr>
        <p:txBody>
          <a:bodyPr wrap="square" rtlCol="0">
            <a:spAutoFit/>
          </a:bodyPr>
          <a:lstStyle/>
          <a:p>
            <a:r>
              <a:rPr lang="it-IT" sz="1400" dirty="0" smtClean="0">
                <a:hlinkClick r:id="rId7" action="ppaction://hlinksldjump"/>
              </a:rPr>
              <a:t>4  - Verifica Impegno di spesa – ( Dirigenti designati Gestore di Budget</a:t>
            </a:r>
            <a:r>
              <a:rPr lang="it-IT" sz="1400" dirty="0" smtClean="0"/>
              <a:t>)</a:t>
            </a:r>
            <a:endParaRPr lang="it-IT" sz="1400" dirty="0"/>
          </a:p>
        </p:txBody>
      </p:sp>
      <p:sp>
        <p:nvSpPr>
          <p:cNvPr id="9" name="CasellaDiTesto 8"/>
          <p:cNvSpPr txBox="1"/>
          <p:nvPr/>
        </p:nvSpPr>
        <p:spPr>
          <a:xfrm>
            <a:off x="1099245" y="4005064"/>
            <a:ext cx="6120680" cy="307777"/>
          </a:xfrm>
          <a:prstGeom prst="rect">
            <a:avLst/>
          </a:prstGeom>
          <a:noFill/>
        </p:spPr>
        <p:txBody>
          <a:bodyPr wrap="square" rtlCol="0">
            <a:spAutoFit/>
          </a:bodyPr>
          <a:lstStyle/>
          <a:p>
            <a:r>
              <a:rPr lang="it-IT" sz="1400" dirty="0" smtClean="0">
                <a:hlinkClick r:id="rId8" action="ppaction://hlinksldjump"/>
              </a:rPr>
              <a:t>5  - Verifica Capienza – (Operatore incaricato Ufficio Ragioneria</a:t>
            </a:r>
            <a:r>
              <a:rPr lang="it-IT" sz="1400" dirty="0" smtClean="0"/>
              <a:t>)</a:t>
            </a:r>
            <a:endParaRPr lang="it-IT" sz="1400" dirty="0"/>
          </a:p>
        </p:txBody>
      </p:sp>
      <p:sp>
        <p:nvSpPr>
          <p:cNvPr id="10" name="CasellaDiTesto 9"/>
          <p:cNvSpPr txBox="1"/>
          <p:nvPr/>
        </p:nvSpPr>
        <p:spPr>
          <a:xfrm>
            <a:off x="1099245" y="4509120"/>
            <a:ext cx="6218754" cy="307777"/>
          </a:xfrm>
          <a:prstGeom prst="rect">
            <a:avLst/>
          </a:prstGeom>
          <a:noFill/>
        </p:spPr>
        <p:txBody>
          <a:bodyPr wrap="square" rtlCol="0">
            <a:spAutoFit/>
          </a:bodyPr>
          <a:lstStyle/>
          <a:p>
            <a:r>
              <a:rPr lang="it-IT" sz="1400" dirty="0" smtClean="0">
                <a:hlinkClick r:id="rId9" action="ppaction://hlinksldjump"/>
              </a:rPr>
              <a:t>6  - Ricezione Fascicolo – (Operatori USC Affari Generali)</a:t>
            </a:r>
            <a:endParaRPr lang="it-IT" sz="1400" dirty="0"/>
          </a:p>
        </p:txBody>
      </p:sp>
      <p:sp>
        <p:nvSpPr>
          <p:cNvPr id="11" name="CasellaDiTesto 10"/>
          <p:cNvSpPr txBox="1"/>
          <p:nvPr/>
        </p:nvSpPr>
        <p:spPr>
          <a:xfrm>
            <a:off x="1095429" y="5013176"/>
            <a:ext cx="5488979" cy="307777"/>
          </a:xfrm>
          <a:prstGeom prst="rect">
            <a:avLst/>
          </a:prstGeom>
          <a:noFill/>
        </p:spPr>
        <p:txBody>
          <a:bodyPr wrap="square" rtlCol="0">
            <a:spAutoFit/>
          </a:bodyPr>
          <a:lstStyle/>
          <a:p>
            <a:r>
              <a:rPr lang="it-IT" sz="1400" dirty="0" smtClean="0">
                <a:hlinkClick r:id="rId10" action="ppaction://hlinksldjump"/>
              </a:rPr>
              <a:t>7  - Verifica Formale – (</a:t>
            </a:r>
            <a:r>
              <a:rPr lang="it-IT" sz="1400" dirty="0" err="1" smtClean="0">
                <a:hlinkClick r:id="rId10" action="ppaction://hlinksldjump"/>
              </a:rPr>
              <a:t>Opreatori</a:t>
            </a:r>
            <a:r>
              <a:rPr lang="it-IT" sz="1400" dirty="0" smtClean="0">
                <a:hlinkClick r:id="rId10" action="ppaction://hlinksldjump"/>
              </a:rPr>
              <a:t> USC Affari Generali) </a:t>
            </a:r>
            <a:endParaRPr lang="it-IT" sz="1400" dirty="0"/>
          </a:p>
        </p:txBody>
      </p:sp>
      <p:sp>
        <p:nvSpPr>
          <p:cNvPr id="12" name="CasellaDiTesto 11"/>
          <p:cNvSpPr txBox="1"/>
          <p:nvPr/>
        </p:nvSpPr>
        <p:spPr>
          <a:xfrm>
            <a:off x="1089550" y="5555041"/>
            <a:ext cx="5750513" cy="307777"/>
          </a:xfrm>
          <a:prstGeom prst="rect">
            <a:avLst/>
          </a:prstGeom>
          <a:noFill/>
        </p:spPr>
        <p:txBody>
          <a:bodyPr wrap="square" rtlCol="0">
            <a:spAutoFit/>
          </a:bodyPr>
          <a:lstStyle/>
          <a:p>
            <a:r>
              <a:rPr lang="it-IT" sz="1400" dirty="0" smtClean="0">
                <a:hlinkClick r:id="rId11" action="ppaction://hlinksldjump"/>
              </a:rPr>
              <a:t>8  - Inserimento ODG – (Operatori USC Affari Generali)</a:t>
            </a:r>
            <a:endParaRPr lang="it-IT" sz="1400" dirty="0"/>
          </a:p>
        </p:txBody>
      </p:sp>
      <p:sp>
        <p:nvSpPr>
          <p:cNvPr id="13" name="CasellaDiTesto 12"/>
          <p:cNvSpPr txBox="1"/>
          <p:nvPr/>
        </p:nvSpPr>
        <p:spPr>
          <a:xfrm>
            <a:off x="1093128" y="6031160"/>
            <a:ext cx="6364932" cy="307777"/>
          </a:xfrm>
          <a:prstGeom prst="rect">
            <a:avLst/>
          </a:prstGeom>
          <a:noFill/>
        </p:spPr>
        <p:txBody>
          <a:bodyPr wrap="square" rtlCol="0">
            <a:spAutoFit/>
          </a:bodyPr>
          <a:lstStyle/>
          <a:p>
            <a:r>
              <a:rPr lang="it-IT" sz="1400" dirty="0" smtClean="0">
                <a:hlinkClick r:id="rId12" action="ppaction://hlinksldjump"/>
              </a:rPr>
              <a:t>9  - Chiusura ODG – Proposta – (Operatori USC Affari Generali)</a:t>
            </a:r>
            <a:endParaRPr lang="it-IT" sz="1400" dirty="0"/>
          </a:p>
        </p:txBody>
      </p:sp>
      <p:sp>
        <p:nvSpPr>
          <p:cNvPr id="14" name="CasellaDiTesto 13"/>
          <p:cNvSpPr txBox="1"/>
          <p:nvPr/>
        </p:nvSpPr>
        <p:spPr>
          <a:xfrm>
            <a:off x="1055557" y="6550223"/>
            <a:ext cx="2937392" cy="307777"/>
          </a:xfrm>
          <a:prstGeom prst="rect">
            <a:avLst/>
          </a:prstGeom>
          <a:noFill/>
        </p:spPr>
        <p:txBody>
          <a:bodyPr wrap="square" rtlCol="0">
            <a:spAutoFit/>
          </a:bodyPr>
          <a:lstStyle/>
          <a:p>
            <a:r>
              <a:rPr lang="it-IT" sz="1400" u="sng" dirty="0" smtClean="0"/>
              <a:t>10 - Pareri Direttori</a:t>
            </a:r>
            <a:endParaRPr lang="it-IT" sz="1400" u="sng" dirty="0"/>
          </a:p>
        </p:txBody>
      </p:sp>
      <p:sp>
        <p:nvSpPr>
          <p:cNvPr id="15" name="CasellaDiTesto 14"/>
          <p:cNvSpPr txBox="1"/>
          <p:nvPr/>
        </p:nvSpPr>
        <p:spPr>
          <a:xfrm>
            <a:off x="1114842" y="116632"/>
            <a:ext cx="6625510" cy="369332"/>
          </a:xfrm>
          <a:prstGeom prst="rect">
            <a:avLst/>
          </a:prstGeom>
          <a:noFill/>
        </p:spPr>
        <p:txBody>
          <a:bodyPr wrap="square" rtlCol="0">
            <a:spAutoFit/>
          </a:bodyPr>
          <a:lstStyle/>
          <a:p>
            <a:pPr algn="ctr"/>
            <a:r>
              <a:rPr lang="it-IT" b="1" i="1" u="sng" dirty="0" smtClean="0"/>
              <a:t>Processi  -  nuovo </a:t>
            </a:r>
            <a:r>
              <a:rPr lang="it-IT" b="1" i="1" u="sng" dirty="0"/>
              <a:t>f</a:t>
            </a:r>
            <a:r>
              <a:rPr lang="it-IT" b="1" i="1" u="sng" dirty="0" smtClean="0"/>
              <a:t>lusso </a:t>
            </a:r>
            <a:r>
              <a:rPr lang="it-IT" b="1" i="1" u="sng" dirty="0"/>
              <a:t>d</a:t>
            </a:r>
            <a:r>
              <a:rPr lang="it-IT" b="1" i="1" u="sng" dirty="0" smtClean="0"/>
              <a:t>elibere a norma   </a:t>
            </a:r>
            <a:endParaRPr lang="it-IT" b="1" i="1" u="sng" dirty="0"/>
          </a:p>
        </p:txBody>
      </p:sp>
      <p:sp>
        <p:nvSpPr>
          <p:cNvPr id="5" name="CasellaDiTesto 4"/>
          <p:cNvSpPr txBox="1"/>
          <p:nvPr/>
        </p:nvSpPr>
        <p:spPr>
          <a:xfrm>
            <a:off x="251520" y="764704"/>
            <a:ext cx="7920880" cy="830997"/>
          </a:xfrm>
          <a:prstGeom prst="rect">
            <a:avLst/>
          </a:prstGeom>
          <a:gradFill>
            <a:gsLst>
              <a:gs pos="0">
                <a:schemeClr val="accent1">
                  <a:tint val="66000"/>
                  <a:satMod val="160000"/>
                </a:schemeClr>
              </a:gs>
              <a:gs pos="15000">
                <a:schemeClr val="accent1">
                  <a:tint val="44500"/>
                  <a:satMod val="160000"/>
                </a:schemeClr>
              </a:gs>
              <a:gs pos="100000">
                <a:schemeClr val="accent1">
                  <a:tint val="23500"/>
                  <a:satMod val="160000"/>
                </a:schemeClr>
              </a:gs>
            </a:gsLst>
            <a:lin ang="5400000" scaled="0"/>
          </a:gradFill>
        </p:spPr>
        <p:txBody>
          <a:bodyPr wrap="square" rtlCol="0">
            <a:spAutoFit/>
          </a:bodyPr>
          <a:lstStyle/>
          <a:p>
            <a:r>
              <a:rPr lang="it-IT" sz="1100" dirty="0" smtClean="0"/>
              <a:t>Per proseguire la lettura del manuale in tutte le sue parti premere -</a:t>
            </a:r>
            <a:r>
              <a:rPr lang="it-IT" sz="1100" dirty="0" smtClean="0">
                <a:sym typeface="Wingdings" pitchFamily="2" charset="2"/>
              </a:rPr>
              <a:t> </a:t>
            </a:r>
            <a:r>
              <a:rPr lang="it-IT" sz="1100" dirty="0" smtClean="0"/>
              <a:t> </a:t>
            </a:r>
            <a:r>
              <a:rPr lang="it-IT" sz="1200" b="1" dirty="0" smtClean="0"/>
              <a:t>«invio»</a:t>
            </a:r>
          </a:p>
          <a:p>
            <a:r>
              <a:rPr lang="it-IT" sz="1200" dirty="0" smtClean="0"/>
              <a:t>Per uscire dalla presentazione premere -</a:t>
            </a:r>
            <a:r>
              <a:rPr lang="it-IT" sz="1200" dirty="0" smtClean="0">
                <a:sym typeface="Wingdings" pitchFamily="2" charset="2"/>
              </a:rPr>
              <a:t>  </a:t>
            </a:r>
            <a:r>
              <a:rPr lang="it-IT" sz="1200" b="1" dirty="0" smtClean="0">
                <a:sym typeface="Wingdings" pitchFamily="2" charset="2"/>
              </a:rPr>
              <a:t>«</a:t>
            </a:r>
            <a:r>
              <a:rPr lang="it-IT" sz="1200" b="1" dirty="0" err="1" smtClean="0">
                <a:sym typeface="Wingdings" pitchFamily="2" charset="2"/>
              </a:rPr>
              <a:t>Esc</a:t>
            </a:r>
            <a:r>
              <a:rPr lang="it-IT" sz="1200" b="1" dirty="0" smtClean="0">
                <a:sym typeface="Wingdings" pitchFamily="2" charset="2"/>
              </a:rPr>
              <a:t>»</a:t>
            </a:r>
            <a:endParaRPr lang="it-IT" sz="1200" b="1" dirty="0"/>
          </a:p>
          <a:p>
            <a:endParaRPr lang="it-IT" sz="1200" b="1" dirty="0" smtClean="0"/>
          </a:p>
          <a:p>
            <a:r>
              <a:rPr lang="it-IT" sz="1200" b="1" dirty="0"/>
              <a:t> </a:t>
            </a:r>
            <a:r>
              <a:rPr lang="it-IT" sz="1200" b="1" dirty="0" smtClean="0"/>
              <a:t>         Link      -</a:t>
            </a:r>
            <a:r>
              <a:rPr lang="it-IT" sz="1200" b="1" dirty="0" smtClean="0">
                <a:sym typeface="Wingdings" pitchFamily="2" charset="2"/>
              </a:rPr>
              <a:t>                     </a:t>
            </a:r>
            <a:r>
              <a:rPr lang="it-IT" sz="1200" b="1" dirty="0" smtClean="0"/>
              <a:t>Sezioni Processi                                                                                   -</a:t>
            </a:r>
            <a:r>
              <a:rPr lang="it-IT" sz="1200" b="1" dirty="0" smtClean="0">
                <a:sym typeface="Wingdings" pitchFamily="2" charset="2"/>
              </a:rPr>
              <a:t> Video</a:t>
            </a:r>
            <a:endParaRPr lang="it-IT" sz="1200" b="1" dirty="0"/>
          </a:p>
        </p:txBody>
      </p:sp>
      <p:pic>
        <p:nvPicPr>
          <p:cNvPr id="3074" name="Picture 2">
            <a:hlinkClick r:id="rId13" action="ppaction://hlinksldjump"/>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940151" y="1615405"/>
            <a:ext cx="351369" cy="351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2">
            <a:hlinkClick r:id="rId15" action="ppaction://hlinksldjump"/>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488541" y="1984737"/>
            <a:ext cx="351369" cy="351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
            <a:hlinkClick r:id="rId16" action="ppaction://hlinksldjump"/>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959986" y="1985003"/>
            <a:ext cx="351369" cy="351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2">
            <a:hlinkClick r:id="rId17" action="ppaction://hlinksldjump"/>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959986" y="2371520"/>
            <a:ext cx="351369" cy="351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2">
            <a:hlinkClick r:id="rId18" action="ppaction://hlinksldjump"/>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479682" y="2841423"/>
            <a:ext cx="351369" cy="351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2">
            <a:hlinkClick r:id="rId19" action="ppaction://hlinksldjump"/>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492818" y="3350772"/>
            <a:ext cx="351369" cy="351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2">
            <a:hlinkClick r:id="rId20" action="ppaction://hlinksldjump"/>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507014" y="3961472"/>
            <a:ext cx="351369" cy="351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14880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b="1" dirty="0" smtClean="0"/>
              <a:t>Utilità/Contatti</a:t>
            </a:r>
            <a:endParaRPr lang="it-IT" sz="3600" b="1" dirty="0"/>
          </a:p>
        </p:txBody>
      </p:sp>
      <p:sp>
        <p:nvSpPr>
          <p:cNvPr id="3" name="Segnaposto contenuto 2"/>
          <p:cNvSpPr>
            <a:spLocks noGrp="1"/>
          </p:cNvSpPr>
          <p:nvPr>
            <p:ph idx="1"/>
          </p:nvPr>
        </p:nvSpPr>
        <p:spPr/>
        <p:txBody>
          <a:bodyPr/>
          <a:lstStyle/>
          <a:p>
            <a:r>
              <a:rPr lang="it-IT" sz="1800" b="1" u="sng" dirty="0" smtClean="0"/>
              <a:t>Aggiornare PC</a:t>
            </a:r>
            <a:r>
              <a:rPr lang="it-IT" sz="1800" dirty="0" smtClean="0"/>
              <a:t>: </a:t>
            </a:r>
          </a:p>
          <a:p>
            <a:pPr marL="0" indent="0">
              <a:buNone/>
            </a:pPr>
            <a:r>
              <a:rPr lang="it-IT" sz="1200" dirty="0" smtClean="0"/>
              <a:t>La prima azione da effettuare come utilizzatore del nuovo flusso, è verificare che sulla propria postazione (PC) vi sia installato l’applicativo </a:t>
            </a:r>
            <a:r>
              <a:rPr lang="it-IT" sz="1200" dirty="0" err="1" smtClean="0"/>
              <a:t>Archiflow</a:t>
            </a:r>
            <a:r>
              <a:rPr lang="it-IT" sz="1200" dirty="0" smtClean="0"/>
              <a:t> aggiornato.*</a:t>
            </a:r>
          </a:p>
          <a:p>
            <a:pPr marL="0" indent="0">
              <a:buNone/>
            </a:pPr>
            <a:r>
              <a:rPr lang="it-IT" sz="1200" dirty="0" smtClean="0"/>
              <a:t>Possiamo controllare in basso a dx del proprio desktop la presenza della relativa icona.</a:t>
            </a:r>
          </a:p>
          <a:p>
            <a:pPr marL="0" indent="0">
              <a:buNone/>
            </a:pPr>
            <a:r>
              <a:rPr lang="it-IT" sz="1200" dirty="0" smtClean="0"/>
              <a:t>Se non fosse presente, </a:t>
            </a:r>
            <a:r>
              <a:rPr lang="it-IT" sz="1200" dirty="0"/>
              <a:t>richiedere </a:t>
            </a:r>
            <a:r>
              <a:rPr lang="it-IT" sz="1200" dirty="0" smtClean="0"/>
              <a:t>l’aggiornamento all’</a:t>
            </a:r>
            <a:r>
              <a:rPr lang="it-IT" sz="1200" dirty="0" err="1" smtClean="0"/>
              <a:t>HelpDesk</a:t>
            </a:r>
            <a:r>
              <a:rPr lang="it-IT" sz="1200" dirty="0" smtClean="0"/>
              <a:t>  (Tel. 3333). </a:t>
            </a:r>
            <a:endParaRPr lang="it-IT" dirty="0"/>
          </a:p>
          <a:p>
            <a:endParaRPr lang="it-IT" sz="1800" b="1" u="sng" dirty="0" smtClean="0"/>
          </a:p>
          <a:p>
            <a:endParaRPr lang="it-IT" sz="1800" b="1" u="sng" dirty="0"/>
          </a:p>
          <a:p>
            <a:r>
              <a:rPr lang="it-IT" sz="1800" b="1" u="sng" dirty="0" smtClean="0"/>
              <a:t>Numeri utili:</a:t>
            </a:r>
          </a:p>
          <a:p>
            <a:pPr marL="0" indent="0">
              <a:buNone/>
            </a:pPr>
            <a:r>
              <a:rPr lang="it-IT" sz="1200" dirty="0" smtClean="0"/>
              <a:t>Referente :       Anna Schiavone - Sistemi Informativi </a:t>
            </a:r>
            <a:r>
              <a:rPr lang="it-IT" sz="1200" dirty="0"/>
              <a:t>e Organizzativi – ICT </a:t>
            </a:r>
            <a:r>
              <a:rPr lang="it-IT" sz="1200" dirty="0" smtClean="0"/>
              <a:t>  </a:t>
            </a:r>
            <a:r>
              <a:rPr lang="it-IT" sz="1200" dirty="0" err="1" smtClean="0"/>
              <a:t>Tel</a:t>
            </a:r>
            <a:r>
              <a:rPr lang="it-IT" sz="1200" dirty="0" smtClean="0"/>
              <a:t>: 035 2674044        E-mail: aschiavone@asst-pg23.it</a:t>
            </a:r>
          </a:p>
          <a:p>
            <a:pPr marL="0" indent="0">
              <a:buNone/>
            </a:pPr>
            <a:r>
              <a:rPr lang="it-IT" sz="1200" dirty="0" smtClean="0"/>
              <a:t>Referente :       Diego </a:t>
            </a:r>
            <a:r>
              <a:rPr lang="it-IT" sz="1200" dirty="0" err="1" smtClean="0"/>
              <a:t>Capitanio</a:t>
            </a:r>
            <a:r>
              <a:rPr lang="it-IT" sz="1200" dirty="0"/>
              <a:t>  </a:t>
            </a:r>
            <a:r>
              <a:rPr lang="it-IT" sz="1200" dirty="0" smtClean="0"/>
              <a:t>- USC </a:t>
            </a:r>
            <a:r>
              <a:rPr lang="it-IT" sz="1200" dirty="0"/>
              <a:t>Affari </a:t>
            </a:r>
            <a:r>
              <a:rPr lang="it-IT" sz="1200" dirty="0" smtClean="0"/>
              <a:t>Generali</a:t>
            </a:r>
            <a:r>
              <a:rPr lang="it-IT" sz="1200" dirty="0"/>
              <a:t> </a:t>
            </a:r>
            <a:r>
              <a:rPr lang="it-IT" sz="1200" dirty="0" smtClean="0"/>
              <a:t>                                     </a:t>
            </a:r>
            <a:r>
              <a:rPr lang="it-IT" sz="1200" dirty="0" err="1" smtClean="0"/>
              <a:t>Tel</a:t>
            </a:r>
            <a:r>
              <a:rPr lang="it-IT" sz="1200" dirty="0" smtClean="0"/>
              <a:t>: 035 </a:t>
            </a:r>
            <a:r>
              <a:rPr lang="it-IT" sz="1200" dirty="0"/>
              <a:t>2678983   </a:t>
            </a:r>
            <a:r>
              <a:rPr lang="it-IT" sz="1200" dirty="0" smtClean="0"/>
              <a:t>     </a:t>
            </a:r>
            <a:r>
              <a:rPr lang="it-IT" sz="1200" dirty="0"/>
              <a:t>E-mail: dcapitanio@asst-pg23.it</a:t>
            </a:r>
            <a:endParaRPr lang="it-IT" sz="1200" dirty="0" smtClean="0"/>
          </a:p>
          <a:p>
            <a:pPr marL="0" indent="0">
              <a:buNone/>
            </a:pPr>
            <a:r>
              <a:rPr lang="it-IT" sz="1200" dirty="0" smtClean="0"/>
              <a:t>Referente :       Nadia Mantegazza – USC Affari Generali 		</a:t>
            </a:r>
            <a:r>
              <a:rPr lang="it-IT" sz="1200" dirty="0" err="1" smtClean="0"/>
              <a:t>Tel</a:t>
            </a:r>
            <a:r>
              <a:rPr lang="it-IT" sz="1200" dirty="0" smtClean="0"/>
              <a:t>: 035 2674069        E-mail: nmantegazza@asst-pg23.it</a:t>
            </a:r>
          </a:p>
          <a:p>
            <a:pPr marL="0" indent="0">
              <a:buNone/>
            </a:pPr>
            <a:endParaRPr lang="it-IT" sz="1800" b="1" u="sng" dirty="0" smtClean="0"/>
          </a:p>
          <a:p>
            <a:r>
              <a:rPr lang="it-IT" sz="1800" b="1" u="sng" dirty="0" smtClean="0"/>
              <a:t>Richieste all’ </a:t>
            </a:r>
            <a:r>
              <a:rPr lang="it-IT" sz="1800" b="1" u="sng" dirty="0" err="1" smtClean="0"/>
              <a:t>HelpDesk</a:t>
            </a:r>
            <a:r>
              <a:rPr lang="it-IT" sz="1800" b="1" u="sng" dirty="0" smtClean="0"/>
              <a:t>:</a:t>
            </a:r>
          </a:p>
          <a:p>
            <a:pPr marL="0" indent="0">
              <a:buNone/>
            </a:pPr>
            <a:r>
              <a:rPr lang="it-IT" sz="1200" dirty="0" smtClean="0"/>
              <a:t>*Dopo avere verificato che l’applicativo risulti aggiornato, è possibile richiedere eventuali interventi  (configurazione utente, abilitazione ai ruoli, </a:t>
            </a:r>
            <a:r>
              <a:rPr lang="it-IT" sz="1200" dirty="0" err="1" smtClean="0"/>
              <a:t>ecc</a:t>
            </a:r>
            <a:r>
              <a:rPr lang="it-IT" sz="1200" dirty="0" smtClean="0"/>
              <a:t>…)  aprendo una chiamata al servizio </a:t>
            </a:r>
            <a:r>
              <a:rPr lang="it-IT" sz="1200" dirty="0" err="1" smtClean="0"/>
              <a:t>HelpDesk</a:t>
            </a:r>
            <a:r>
              <a:rPr lang="it-IT" sz="1200" dirty="0" smtClean="0"/>
              <a:t> (Te. 3333).</a:t>
            </a:r>
            <a:endParaRPr lang="it-IT" sz="12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75567" y="2204864"/>
            <a:ext cx="2609850" cy="676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reccia a destra 3"/>
          <p:cNvSpPr/>
          <p:nvPr/>
        </p:nvSpPr>
        <p:spPr>
          <a:xfrm rot="480097">
            <a:off x="5669315" y="2586325"/>
            <a:ext cx="1080120" cy="59481"/>
          </a:xfrm>
          <a:prstGeom prst="rightArrow">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9519107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922114"/>
          </a:xfrm>
        </p:spPr>
        <p:txBody>
          <a:bodyPr>
            <a:normAutofit/>
          </a:bodyPr>
          <a:lstStyle/>
          <a:p>
            <a:r>
              <a:rPr lang="it-IT" sz="3200" b="1" dirty="0" smtClean="0"/>
              <a:t>Introduzione</a:t>
            </a:r>
            <a:endParaRPr lang="it-IT" sz="3200" b="1" dirty="0"/>
          </a:p>
        </p:txBody>
      </p:sp>
      <p:sp>
        <p:nvSpPr>
          <p:cNvPr id="3" name="CasellaDiTesto 2"/>
          <p:cNvSpPr txBox="1"/>
          <p:nvPr/>
        </p:nvSpPr>
        <p:spPr>
          <a:xfrm>
            <a:off x="827584" y="1412776"/>
            <a:ext cx="7344816" cy="4524315"/>
          </a:xfrm>
          <a:prstGeom prst="rect">
            <a:avLst/>
          </a:prstGeom>
          <a:noFill/>
        </p:spPr>
        <p:txBody>
          <a:bodyPr wrap="square" rtlCol="0">
            <a:spAutoFit/>
          </a:bodyPr>
          <a:lstStyle/>
          <a:p>
            <a:pPr algn="just"/>
            <a:r>
              <a:rPr lang="it-IT" sz="1600" dirty="0"/>
              <a:t>Il nuovo flusso delle delibere, di seguito presentato, è il risultato dell’evoluzione dell’attuale applicazione documentale </a:t>
            </a:r>
            <a:r>
              <a:rPr lang="it-IT" sz="1600" dirty="0" err="1" smtClean="0"/>
              <a:t>Archiflow</a:t>
            </a:r>
            <a:r>
              <a:rPr lang="it-IT" sz="1600" dirty="0" smtClean="0"/>
              <a:t>   </a:t>
            </a:r>
            <a:r>
              <a:rPr lang="it-IT" sz="1600" dirty="0"/>
              <a:t>“flusso delibere”, conforme alle normative vigenti in materia di “processi di Dematerializzazione” per le Pubbliche Amministrazioni.</a:t>
            </a:r>
          </a:p>
          <a:p>
            <a:pPr algn="just"/>
            <a:endParaRPr lang="it-IT" sz="1600" dirty="0" smtClean="0"/>
          </a:p>
          <a:p>
            <a:pPr algn="just"/>
            <a:r>
              <a:rPr lang="it-IT" sz="1600" dirty="0" smtClean="0"/>
              <a:t>All’attuale </a:t>
            </a:r>
            <a:r>
              <a:rPr lang="it-IT" sz="1600" dirty="0"/>
              <a:t>flusso sono state aggiunte delle attività che interessano sia l’aspetto amministrativo che quello contabile dell’iter </a:t>
            </a:r>
            <a:r>
              <a:rPr lang="it-IT" sz="1600" dirty="0" smtClean="0"/>
              <a:t>deliberativo.</a:t>
            </a:r>
          </a:p>
          <a:p>
            <a:pPr algn="just"/>
            <a:r>
              <a:rPr lang="it-IT" sz="1600" dirty="0" smtClean="0"/>
              <a:t>Lo scopo principale </a:t>
            </a:r>
            <a:r>
              <a:rPr lang="it-IT" sz="1600" dirty="0"/>
              <a:t>è quello di migliorare l’efficienza organizzativa e gestionale dell’Ente e il rapporto con le parti interessate nel processo, permettendo la partecipazione ai processi gestionali e assicurando piena conoscibilità e trasparenza delle procedure amministrative.</a:t>
            </a:r>
          </a:p>
          <a:p>
            <a:pPr algn="just"/>
            <a:endParaRPr lang="it-IT" sz="1600" dirty="0" smtClean="0"/>
          </a:p>
          <a:p>
            <a:pPr algn="just"/>
            <a:r>
              <a:rPr lang="it-IT" sz="1600" dirty="0" smtClean="0"/>
              <a:t>In </a:t>
            </a:r>
            <a:r>
              <a:rPr lang="it-IT" sz="1600" dirty="0"/>
              <a:t>questa Guida sono presentate, nella prima parte, le operazioni di base ed avanzate per lavorare con il prodotto in maniera ottimale; sono illustrati i passaggi operativi, le funzionalità e l’avanzamento per il nuovo processo di deliberazione; alcuni passaggi sono stati volutamente mantenuti, per evitare di stravolgere l’operatività lato utente.</a:t>
            </a:r>
          </a:p>
          <a:p>
            <a:pPr algn="just"/>
            <a:endParaRPr lang="it-IT" sz="1600" dirty="0" smtClean="0"/>
          </a:p>
          <a:p>
            <a:pPr algn="just"/>
            <a:r>
              <a:rPr lang="it-IT" sz="1600" dirty="0" smtClean="0"/>
              <a:t>A </a:t>
            </a:r>
            <a:r>
              <a:rPr lang="it-IT" sz="1600" dirty="0"/>
              <a:t>tutti auspichiamo un buon lavoro</a:t>
            </a:r>
            <a:r>
              <a:rPr lang="it-IT" sz="1600" dirty="0" smtClean="0"/>
              <a:t>.</a:t>
            </a:r>
            <a:endParaRPr lang="it-IT" sz="1200" dirty="0"/>
          </a:p>
        </p:txBody>
      </p:sp>
    </p:spTree>
    <p:extLst>
      <p:ext uri="{BB962C8B-B14F-4D97-AF65-F5344CB8AC3E}">
        <p14:creationId xmlns:p14="http://schemas.microsoft.com/office/powerpoint/2010/main" val="40919951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t>Il flusso delibere</a:t>
            </a:r>
            <a:endParaRPr lang="it-IT" sz="3200" b="1" dirty="0"/>
          </a:p>
        </p:txBody>
      </p:sp>
      <p:pic>
        <p:nvPicPr>
          <p:cNvPr id="4" name="Segnaposto contenuto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47664" y="1268761"/>
            <a:ext cx="5904656" cy="4248472"/>
          </a:xfrm>
          <a:prstGeom prst="rect">
            <a:avLst/>
          </a:prstGeom>
          <a:noFill/>
          <a:ln>
            <a:noFill/>
          </a:ln>
        </p:spPr>
      </p:pic>
      <p:sp>
        <p:nvSpPr>
          <p:cNvPr id="5" name="CasellaDiTesto 4"/>
          <p:cNvSpPr txBox="1"/>
          <p:nvPr/>
        </p:nvSpPr>
        <p:spPr>
          <a:xfrm>
            <a:off x="467544" y="5949280"/>
            <a:ext cx="8208912" cy="461665"/>
          </a:xfrm>
          <a:prstGeom prst="rect">
            <a:avLst/>
          </a:prstGeom>
          <a:noFill/>
        </p:spPr>
        <p:txBody>
          <a:bodyPr wrap="square" rtlCol="0">
            <a:spAutoFit/>
          </a:bodyPr>
          <a:lstStyle/>
          <a:p>
            <a:r>
              <a:rPr lang="it-IT" sz="1200" dirty="0" smtClean="0"/>
              <a:t>Il flusso rappresentato (Parte 1)  illustra i passaggi operativi, le funzionalità e l’avanzamento del nuovo processo di deliberazione:</a:t>
            </a:r>
          </a:p>
          <a:p>
            <a:r>
              <a:rPr lang="it-IT" sz="1200" dirty="0" smtClean="0"/>
              <a:t>-</a:t>
            </a:r>
            <a:r>
              <a:rPr lang="it-IT" sz="1200" dirty="0" smtClean="0">
                <a:sym typeface="Wingdings" pitchFamily="2" charset="2"/>
              </a:rPr>
              <a:t> </a:t>
            </a:r>
            <a:r>
              <a:rPr lang="it-IT" sz="1200" dirty="0" smtClean="0"/>
              <a:t>dalla fase iniziale </a:t>
            </a:r>
            <a:r>
              <a:rPr lang="it-IT" sz="1200" b="1" dirty="0" smtClean="0"/>
              <a:t>d’inserimento Proposta delibera </a:t>
            </a:r>
            <a:r>
              <a:rPr lang="it-IT" sz="1200" dirty="0" smtClean="0"/>
              <a:t>-</a:t>
            </a:r>
            <a:r>
              <a:rPr lang="it-IT" sz="1200" dirty="0" smtClean="0">
                <a:sym typeface="Wingdings" pitchFamily="2" charset="2"/>
              </a:rPr>
              <a:t> </a:t>
            </a:r>
            <a:r>
              <a:rPr lang="it-IT" sz="1200" dirty="0" smtClean="0"/>
              <a:t>sino alla fase di </a:t>
            </a:r>
            <a:r>
              <a:rPr lang="it-IT" sz="1200" b="1" dirty="0" smtClean="0"/>
              <a:t>Verifica Capienza</a:t>
            </a:r>
            <a:r>
              <a:rPr lang="it-IT" sz="1200" dirty="0" smtClean="0"/>
              <a:t> da parte della Ragioneria  </a:t>
            </a:r>
            <a:endParaRPr lang="it-IT" sz="1200" dirty="0"/>
          </a:p>
        </p:txBody>
      </p:sp>
    </p:spTree>
    <p:extLst>
      <p:ext uri="{BB962C8B-B14F-4D97-AF65-F5344CB8AC3E}">
        <p14:creationId xmlns:p14="http://schemas.microsoft.com/office/powerpoint/2010/main" val="37895665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706090"/>
          </a:xfrm>
        </p:spPr>
        <p:txBody>
          <a:bodyPr>
            <a:normAutofit/>
          </a:bodyPr>
          <a:lstStyle/>
          <a:p>
            <a:r>
              <a:rPr lang="it-IT" sz="2000" dirty="0" smtClean="0"/>
              <a:t>Creazione Scheda – </a:t>
            </a:r>
            <a:r>
              <a:rPr lang="it-IT" sz="2000" b="1" dirty="0" smtClean="0"/>
              <a:t>Proposta Delibera - 1</a:t>
            </a:r>
            <a:endParaRPr lang="it-IT" sz="2000" b="1" dirty="0"/>
          </a:p>
        </p:txBody>
      </p:sp>
      <p:sp>
        <p:nvSpPr>
          <p:cNvPr id="4" name="Segnaposto contenuto 3"/>
          <p:cNvSpPr>
            <a:spLocks noGrp="1"/>
          </p:cNvSpPr>
          <p:nvPr>
            <p:ph idx="1"/>
          </p:nvPr>
        </p:nvSpPr>
        <p:spPr>
          <a:xfrm>
            <a:off x="467544" y="1340768"/>
            <a:ext cx="8229600" cy="5120516"/>
          </a:xfrm>
        </p:spPr>
        <p:txBody>
          <a:bodyPr>
            <a:normAutofit/>
          </a:bodyPr>
          <a:lstStyle/>
          <a:p>
            <a:pPr marL="0" indent="0">
              <a:buNone/>
            </a:pPr>
            <a:r>
              <a:rPr lang="it-IT" sz="1200" dirty="0" smtClean="0"/>
              <a:t>1 - </a:t>
            </a:r>
            <a:r>
              <a:rPr lang="it-IT" sz="1200" b="1" dirty="0" smtClean="0"/>
              <a:t>Lanciare </a:t>
            </a:r>
            <a:r>
              <a:rPr lang="it-IT" sz="1200" b="1" dirty="0" err="1"/>
              <a:t>Archiflow</a:t>
            </a:r>
            <a:r>
              <a:rPr lang="it-IT" sz="1200" b="1" dirty="0"/>
              <a:t> Web</a:t>
            </a:r>
            <a:r>
              <a:rPr lang="it-IT" sz="1200" dirty="0"/>
              <a:t> tramite icona sul desktop</a:t>
            </a:r>
          </a:p>
          <a:p>
            <a:pPr marL="0" indent="0">
              <a:buNone/>
            </a:pPr>
            <a:r>
              <a:rPr lang="it-IT" sz="1200" dirty="0" smtClean="0"/>
              <a:t>2 - </a:t>
            </a:r>
            <a:r>
              <a:rPr lang="it-IT" sz="1200" b="1" dirty="0" smtClean="0"/>
              <a:t>Effettuare </a:t>
            </a:r>
            <a:r>
              <a:rPr lang="it-IT" sz="1200" b="1" dirty="0"/>
              <a:t>Login</a:t>
            </a:r>
            <a:r>
              <a:rPr lang="it-IT" sz="1200" dirty="0"/>
              <a:t> con la propria utenza</a:t>
            </a:r>
          </a:p>
          <a:p>
            <a:pPr marL="0" indent="0">
              <a:buNone/>
            </a:pPr>
            <a:endParaRPr lang="it-IT" sz="1200" b="1"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70661" y="1394843"/>
            <a:ext cx="457200"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ttangolo 4"/>
          <p:cNvSpPr/>
          <p:nvPr/>
        </p:nvSpPr>
        <p:spPr>
          <a:xfrm>
            <a:off x="474281" y="1922039"/>
            <a:ext cx="3816424" cy="276999"/>
          </a:xfrm>
          <a:prstGeom prst="rect">
            <a:avLst/>
          </a:prstGeom>
        </p:spPr>
        <p:txBody>
          <a:bodyPr wrap="square">
            <a:spAutoFit/>
          </a:bodyPr>
          <a:lstStyle/>
          <a:p>
            <a:r>
              <a:rPr lang="it-IT" sz="1200" dirty="0" smtClean="0"/>
              <a:t>3 - Selezionare </a:t>
            </a:r>
            <a:r>
              <a:rPr lang="it-IT" sz="1200" dirty="0"/>
              <a:t>dalla </a:t>
            </a:r>
            <a:r>
              <a:rPr lang="it-IT" sz="1200" dirty="0" err="1"/>
              <a:t>ribbon</a:t>
            </a:r>
            <a:r>
              <a:rPr lang="it-IT" sz="1200" dirty="0"/>
              <a:t> il pulsante “</a:t>
            </a:r>
            <a:r>
              <a:rPr lang="it-IT" sz="1200" b="1" dirty="0"/>
              <a:t>Nuova Scheda</a:t>
            </a:r>
            <a:r>
              <a:rPr lang="it-IT" sz="1200" dirty="0"/>
              <a:t>”</a:t>
            </a:r>
          </a:p>
        </p:txBody>
      </p:sp>
      <p:pic>
        <p:nvPicPr>
          <p:cNvPr id="103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2302946"/>
            <a:ext cx="4377120"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asellaDiTesto 2"/>
          <p:cNvSpPr txBox="1"/>
          <p:nvPr/>
        </p:nvSpPr>
        <p:spPr>
          <a:xfrm>
            <a:off x="474280" y="5072313"/>
            <a:ext cx="4961815" cy="261610"/>
          </a:xfrm>
          <a:prstGeom prst="rect">
            <a:avLst/>
          </a:prstGeom>
          <a:noFill/>
        </p:spPr>
        <p:txBody>
          <a:bodyPr wrap="square" rtlCol="0">
            <a:spAutoFit/>
          </a:bodyPr>
          <a:lstStyle/>
          <a:p>
            <a:r>
              <a:rPr lang="it-IT" sz="1100" dirty="0" smtClean="0"/>
              <a:t>4 - Selezionare </a:t>
            </a:r>
            <a:r>
              <a:rPr lang="it-IT" sz="1100" b="1" dirty="0"/>
              <a:t>l’Archivio e il Tipo Documento </a:t>
            </a:r>
            <a:r>
              <a:rPr lang="it-IT" sz="1100" dirty="0"/>
              <a:t>della scheda che andremo a creare</a:t>
            </a:r>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19672" y="5515052"/>
            <a:ext cx="4377120" cy="5304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111307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p:cNvSpPr/>
          <p:nvPr/>
        </p:nvSpPr>
        <p:spPr>
          <a:xfrm>
            <a:off x="272720" y="807491"/>
            <a:ext cx="4749378" cy="430887"/>
          </a:xfrm>
          <a:prstGeom prst="rect">
            <a:avLst/>
          </a:prstGeom>
        </p:spPr>
        <p:txBody>
          <a:bodyPr wrap="square">
            <a:spAutoFit/>
          </a:bodyPr>
          <a:lstStyle/>
          <a:p>
            <a:r>
              <a:rPr lang="it-IT" sz="1100" dirty="0" smtClean="0"/>
              <a:t>5 -</a:t>
            </a:r>
            <a:r>
              <a:rPr lang="it-IT" sz="1100" b="1" dirty="0" smtClean="0"/>
              <a:t>Selezionare </a:t>
            </a:r>
            <a:r>
              <a:rPr lang="it-IT" sz="1100" b="1" dirty="0"/>
              <a:t>la Classifica</a:t>
            </a:r>
            <a:r>
              <a:rPr lang="it-IT" sz="1100" dirty="0"/>
              <a:t> (Questa selezione è obbligatoria, il sistema </a:t>
            </a:r>
            <a:r>
              <a:rPr lang="it-IT" sz="1100" dirty="0" smtClean="0"/>
              <a:t>non permette </a:t>
            </a:r>
            <a:r>
              <a:rPr lang="it-IT" sz="1100" dirty="0"/>
              <a:t>di inserire se non è stata determinata la classifica)</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6014" y="908720"/>
            <a:ext cx="2536539" cy="9659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ttangolo 3"/>
          <p:cNvSpPr/>
          <p:nvPr/>
        </p:nvSpPr>
        <p:spPr>
          <a:xfrm>
            <a:off x="395537" y="1988840"/>
            <a:ext cx="4216611" cy="430887"/>
          </a:xfrm>
          <a:prstGeom prst="rect">
            <a:avLst/>
          </a:prstGeom>
        </p:spPr>
        <p:txBody>
          <a:bodyPr wrap="square">
            <a:spAutoFit/>
          </a:bodyPr>
          <a:lstStyle/>
          <a:p>
            <a:r>
              <a:rPr lang="it-IT" sz="1100" dirty="0"/>
              <a:t>Se ricordo a memoria la numerazione per la voce di classifica, posso inserire manualmente e premere il pulsante di Verifica</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2419727"/>
            <a:ext cx="5632881" cy="6744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ttangolo 4"/>
          <p:cNvSpPr/>
          <p:nvPr/>
        </p:nvSpPr>
        <p:spPr>
          <a:xfrm>
            <a:off x="443266" y="3225462"/>
            <a:ext cx="2012089" cy="261610"/>
          </a:xfrm>
          <a:prstGeom prst="rect">
            <a:avLst/>
          </a:prstGeom>
        </p:spPr>
        <p:txBody>
          <a:bodyPr wrap="none">
            <a:spAutoFit/>
          </a:bodyPr>
          <a:lstStyle/>
          <a:p>
            <a:r>
              <a:rPr lang="it-IT" sz="1100" dirty="0"/>
              <a:t>Altrimenti premendo il pulsante</a:t>
            </a:r>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9673" y="3501008"/>
            <a:ext cx="5632880" cy="725487"/>
          </a:xfrm>
          <a:prstGeom prst="rect">
            <a:avLst/>
          </a:prstGeom>
          <a:noFill/>
          <a:ln w="9525">
            <a:solidFill>
              <a:schemeClr val="accent3">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ttangolo 6"/>
          <p:cNvSpPr/>
          <p:nvPr/>
        </p:nvSpPr>
        <p:spPr>
          <a:xfrm>
            <a:off x="682669" y="5322192"/>
            <a:ext cx="3929479" cy="430887"/>
          </a:xfrm>
          <a:prstGeom prst="rect">
            <a:avLst/>
          </a:prstGeom>
        </p:spPr>
        <p:txBody>
          <a:bodyPr wrap="square">
            <a:spAutoFit/>
          </a:bodyPr>
          <a:lstStyle/>
          <a:p>
            <a:r>
              <a:rPr lang="it-IT" sz="1100" dirty="0"/>
              <a:t>Potrò selezionare la voce utilizzando il </a:t>
            </a:r>
            <a:r>
              <a:rPr lang="it-IT" sz="1100" dirty="0" err="1"/>
              <a:t>Titolario</a:t>
            </a:r>
            <a:endParaRPr lang="it-IT" sz="1100" dirty="0"/>
          </a:p>
          <a:p>
            <a:r>
              <a:rPr lang="it-IT" sz="1100" dirty="0"/>
              <a:t>Premere “Conferma” per salvare la voce di classifica scelta</a:t>
            </a:r>
          </a:p>
        </p:txBody>
      </p:sp>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6014" y="4327032"/>
            <a:ext cx="2536539" cy="199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itolo 1"/>
          <p:cNvSpPr txBox="1">
            <a:spLocks/>
          </p:cNvSpPr>
          <p:nvPr/>
        </p:nvSpPr>
        <p:spPr>
          <a:xfrm>
            <a:off x="443266" y="300983"/>
            <a:ext cx="8229600" cy="49006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2000" dirty="0" smtClean="0">
                <a:solidFill>
                  <a:prstClr val="black"/>
                </a:solidFill>
              </a:rPr>
              <a:t>Creazione Scheda – </a:t>
            </a:r>
            <a:r>
              <a:rPr lang="it-IT" sz="2000" b="1" dirty="0" smtClean="0">
                <a:solidFill>
                  <a:prstClr val="black"/>
                </a:solidFill>
              </a:rPr>
              <a:t>Proposta Delibera - </a:t>
            </a:r>
            <a:r>
              <a:rPr lang="it-IT" sz="2000" dirty="0">
                <a:solidFill>
                  <a:prstClr val="black"/>
                </a:solidFill>
              </a:rPr>
              <a:t>1</a:t>
            </a:r>
            <a:endParaRPr lang="it-IT" dirty="0"/>
          </a:p>
        </p:txBody>
      </p:sp>
      <p:sp>
        <p:nvSpPr>
          <p:cNvPr id="13" name="Freccia a destra 12"/>
          <p:cNvSpPr/>
          <p:nvPr/>
        </p:nvSpPr>
        <p:spPr>
          <a:xfrm rot="484743">
            <a:off x="2435654" y="3590269"/>
            <a:ext cx="4316286" cy="116969"/>
          </a:xfrm>
          <a:prstGeom prst="rightArrow">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7174182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90066"/>
          </a:xfrm>
        </p:spPr>
        <p:txBody>
          <a:bodyPr>
            <a:normAutofit fontScale="90000"/>
          </a:bodyPr>
          <a:lstStyle/>
          <a:p>
            <a:r>
              <a:rPr lang="it-IT" sz="2000" dirty="0"/>
              <a:t>Creazione Scheda – </a:t>
            </a:r>
            <a:r>
              <a:rPr lang="it-IT" sz="2000" b="1" dirty="0"/>
              <a:t>Proposta Delibera </a:t>
            </a:r>
            <a:r>
              <a:rPr lang="it-IT" sz="2000" dirty="0"/>
              <a:t>- 1</a:t>
            </a:r>
            <a:br>
              <a:rPr lang="it-IT" sz="2000" dirty="0"/>
            </a:br>
            <a:endParaRPr lang="it-IT" sz="2000" dirty="0"/>
          </a:p>
        </p:txBody>
      </p:sp>
      <p:sp>
        <p:nvSpPr>
          <p:cNvPr id="4" name="Rettangolo 3"/>
          <p:cNvSpPr/>
          <p:nvPr/>
        </p:nvSpPr>
        <p:spPr>
          <a:xfrm>
            <a:off x="395536" y="692696"/>
            <a:ext cx="7416824" cy="261610"/>
          </a:xfrm>
          <a:prstGeom prst="rect">
            <a:avLst/>
          </a:prstGeom>
        </p:spPr>
        <p:txBody>
          <a:bodyPr wrap="square">
            <a:spAutoFit/>
          </a:bodyPr>
          <a:lstStyle/>
          <a:p>
            <a:r>
              <a:rPr lang="it-IT" sz="1100" dirty="0" smtClean="0"/>
              <a:t>6 </a:t>
            </a:r>
            <a:r>
              <a:rPr lang="it-IT" sz="1100" b="1" dirty="0" smtClean="0"/>
              <a:t>- Inserimento </a:t>
            </a:r>
            <a:r>
              <a:rPr lang="it-IT" sz="1100" b="1" dirty="0"/>
              <a:t>Campi </a:t>
            </a:r>
            <a:r>
              <a:rPr lang="it-IT" sz="1100" b="1" dirty="0" smtClean="0"/>
              <a:t>Chiave</a:t>
            </a:r>
            <a:r>
              <a:rPr lang="it-IT" sz="1100" dirty="0" smtClean="0"/>
              <a:t>    - </a:t>
            </a:r>
            <a:r>
              <a:rPr lang="it-IT" sz="1100" b="1" dirty="0" smtClean="0"/>
              <a:t>Contenuto Indici</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449" y="1154584"/>
            <a:ext cx="7830369"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asellaDiTesto 4"/>
          <p:cNvSpPr txBox="1"/>
          <p:nvPr/>
        </p:nvSpPr>
        <p:spPr>
          <a:xfrm>
            <a:off x="827584" y="5795787"/>
            <a:ext cx="7602234" cy="754053"/>
          </a:xfrm>
          <a:prstGeom prst="rect">
            <a:avLst/>
          </a:prstGeom>
          <a:noFill/>
        </p:spPr>
        <p:txBody>
          <a:bodyPr wrap="square" rtlCol="0">
            <a:spAutoFit/>
          </a:bodyPr>
          <a:lstStyle/>
          <a:p>
            <a:r>
              <a:rPr lang="it-IT" sz="1100" dirty="0" smtClean="0"/>
              <a:t>I campi* che si presentano con colore grigio non sono editabili  (disabilitati) e vengono compilati automaticamente dal sistema in base all’avanzamento della procedura.</a:t>
            </a:r>
          </a:p>
          <a:p>
            <a:endParaRPr lang="it-IT" sz="1100" dirty="0" smtClean="0"/>
          </a:p>
          <a:p>
            <a:r>
              <a:rPr lang="it-IT" sz="1000" dirty="0" smtClean="0"/>
              <a:t>*- Numero </a:t>
            </a:r>
            <a:r>
              <a:rPr lang="it-IT" sz="1000" dirty="0"/>
              <a:t>Proposta </a:t>
            </a:r>
            <a:r>
              <a:rPr lang="it-IT" sz="1000" dirty="0" smtClean="0"/>
              <a:t>-  </a:t>
            </a:r>
            <a:r>
              <a:rPr lang="it-IT" sz="1000" dirty="0"/>
              <a:t>Data Proposta </a:t>
            </a:r>
            <a:r>
              <a:rPr lang="it-IT" sz="1000" dirty="0" smtClean="0"/>
              <a:t> - Ufficio Proponente – Responsabile – Responsabile Procedimento – Stato – Ordine del giorno</a:t>
            </a:r>
            <a:endParaRPr lang="it-IT" sz="1000" dirty="0"/>
          </a:p>
        </p:txBody>
      </p:sp>
      <p:sp>
        <p:nvSpPr>
          <p:cNvPr id="6" name="Freccia a sinistra 5"/>
          <p:cNvSpPr/>
          <p:nvPr/>
        </p:nvSpPr>
        <p:spPr>
          <a:xfrm rot="19533906">
            <a:off x="910973" y="1556896"/>
            <a:ext cx="2551617" cy="130253"/>
          </a:xfrm>
          <a:prstGeom prst="leftArrow">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1" name="Freccia a sinistra 10"/>
          <p:cNvSpPr/>
          <p:nvPr/>
        </p:nvSpPr>
        <p:spPr>
          <a:xfrm rot="19533906">
            <a:off x="910971" y="1556896"/>
            <a:ext cx="2551617" cy="130253"/>
          </a:xfrm>
          <a:prstGeom prst="leftArrow">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0862980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90066"/>
          </a:xfrm>
        </p:spPr>
        <p:txBody>
          <a:bodyPr>
            <a:normAutofit/>
          </a:bodyPr>
          <a:lstStyle/>
          <a:p>
            <a:r>
              <a:rPr lang="it-IT" sz="1800" dirty="0"/>
              <a:t>Creazione Scheda – </a:t>
            </a:r>
            <a:r>
              <a:rPr lang="it-IT" sz="1800" b="1" dirty="0"/>
              <a:t>Proposta Delibera </a:t>
            </a:r>
            <a:r>
              <a:rPr lang="it-IT" sz="1800" dirty="0"/>
              <a:t>- 1</a:t>
            </a:r>
          </a:p>
        </p:txBody>
      </p:sp>
      <p:sp>
        <p:nvSpPr>
          <p:cNvPr id="4" name="Rettangolo 3"/>
          <p:cNvSpPr/>
          <p:nvPr/>
        </p:nvSpPr>
        <p:spPr>
          <a:xfrm>
            <a:off x="467542" y="770946"/>
            <a:ext cx="3204723" cy="261610"/>
          </a:xfrm>
          <a:prstGeom prst="rect">
            <a:avLst/>
          </a:prstGeom>
        </p:spPr>
        <p:txBody>
          <a:bodyPr wrap="none">
            <a:spAutoFit/>
          </a:bodyPr>
          <a:lstStyle/>
          <a:p>
            <a:r>
              <a:rPr lang="it-IT" sz="1100" dirty="0" smtClean="0"/>
              <a:t>• </a:t>
            </a:r>
            <a:r>
              <a:rPr lang="it-IT" sz="1100" b="1" dirty="0" smtClean="0"/>
              <a:t>Costi/Ricavi </a:t>
            </a:r>
            <a:r>
              <a:rPr lang="it-IT" sz="1100" dirty="0"/>
              <a:t>(Lista di </a:t>
            </a:r>
            <a:r>
              <a:rPr lang="it-IT" sz="1100" dirty="0" smtClean="0"/>
              <a:t>selezione dal menù a tendina)</a:t>
            </a:r>
            <a:endParaRPr lang="it-IT"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0214" y="1032556"/>
            <a:ext cx="3925022" cy="1748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Freccia a sinistra 4"/>
          <p:cNvSpPr/>
          <p:nvPr/>
        </p:nvSpPr>
        <p:spPr>
          <a:xfrm rot="18896734">
            <a:off x="1447390" y="1611698"/>
            <a:ext cx="1916158" cy="99012"/>
          </a:xfrm>
          <a:prstGeom prst="leftArrow">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CasellaDiTesto 7"/>
          <p:cNvSpPr txBox="1"/>
          <p:nvPr/>
        </p:nvSpPr>
        <p:spPr>
          <a:xfrm>
            <a:off x="548967" y="2850321"/>
            <a:ext cx="6912770" cy="938719"/>
          </a:xfrm>
          <a:prstGeom prst="rect">
            <a:avLst/>
          </a:prstGeom>
          <a:noFill/>
        </p:spPr>
        <p:txBody>
          <a:bodyPr wrap="square" rtlCol="0">
            <a:spAutoFit/>
          </a:bodyPr>
          <a:lstStyle/>
          <a:p>
            <a:r>
              <a:rPr lang="it-IT" sz="1100" dirty="0" smtClean="0"/>
              <a:t>Inserire nel campo </a:t>
            </a:r>
            <a:r>
              <a:rPr lang="it-IT" sz="1100" b="1" dirty="0" smtClean="0"/>
              <a:t>Importo Totale </a:t>
            </a:r>
            <a:r>
              <a:rPr lang="it-IT" sz="1100" dirty="0" smtClean="0"/>
              <a:t>(inserimento  manuale e obbligatorio) </a:t>
            </a:r>
            <a:r>
              <a:rPr lang="it-IT" sz="1100" b="1" dirty="0" smtClean="0"/>
              <a:t>– l’importo indicato è comprensivo di IVA</a:t>
            </a:r>
          </a:p>
          <a:p>
            <a:r>
              <a:rPr lang="it-IT" sz="1100" dirty="0" smtClean="0"/>
              <a:t>Inserire nel campo </a:t>
            </a:r>
            <a:r>
              <a:rPr lang="it-IT" sz="1100" b="1" dirty="0" smtClean="0"/>
              <a:t>Tipologia Materia </a:t>
            </a:r>
            <a:r>
              <a:rPr lang="it-IT" sz="1100" dirty="0" smtClean="0"/>
              <a:t>(inserimento da  lista di selezione e obbligatorio)</a:t>
            </a:r>
          </a:p>
          <a:p>
            <a:r>
              <a:rPr lang="it-IT" sz="1100" dirty="0" smtClean="0"/>
              <a:t>Inserire nel campo </a:t>
            </a:r>
            <a:r>
              <a:rPr lang="it-IT" sz="1100" b="1" dirty="0" smtClean="0"/>
              <a:t>Valenza </a:t>
            </a:r>
            <a:r>
              <a:rPr lang="it-IT" sz="1100" b="1" dirty="0"/>
              <a:t>Aziendale </a:t>
            </a:r>
            <a:r>
              <a:rPr lang="it-IT" sz="1100" dirty="0"/>
              <a:t>(inserimento da  lista di selezione e obbligatorio</a:t>
            </a:r>
            <a:r>
              <a:rPr lang="it-IT" sz="1100" dirty="0" smtClean="0"/>
              <a:t>)</a:t>
            </a:r>
          </a:p>
          <a:p>
            <a:r>
              <a:rPr lang="it-IT" sz="1100" dirty="0" smtClean="0"/>
              <a:t>Inserire nel campo </a:t>
            </a:r>
            <a:r>
              <a:rPr lang="it-IT" sz="1100" b="1" dirty="0" smtClean="0"/>
              <a:t>Gestore di Budget </a:t>
            </a:r>
            <a:r>
              <a:rPr lang="it-IT" sz="1100" dirty="0" smtClean="0"/>
              <a:t>(inserimento da lista di selezione – obbligatorio se in presenza di costi/ricavi)</a:t>
            </a:r>
          </a:p>
          <a:p>
            <a:r>
              <a:rPr lang="it-IT" sz="1100" dirty="0" smtClean="0"/>
              <a:t>Inserire nel campo </a:t>
            </a:r>
            <a:r>
              <a:rPr lang="it-IT" sz="1100" b="1" dirty="0" smtClean="0"/>
              <a:t>Oggetto </a:t>
            </a:r>
            <a:r>
              <a:rPr lang="it-IT" sz="1100" dirty="0" smtClean="0"/>
              <a:t>(inserimento manuale e obbligatorio)</a:t>
            </a:r>
            <a:endParaRPr lang="it-IT" sz="1100" b="1"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676" y="3789040"/>
            <a:ext cx="6547255"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CasellaDiTesto 8"/>
          <p:cNvSpPr txBox="1"/>
          <p:nvPr/>
        </p:nvSpPr>
        <p:spPr>
          <a:xfrm>
            <a:off x="514439" y="5733256"/>
            <a:ext cx="6947298" cy="846386"/>
          </a:xfrm>
          <a:prstGeom prst="rect">
            <a:avLst/>
          </a:prstGeom>
          <a:noFill/>
        </p:spPr>
        <p:txBody>
          <a:bodyPr wrap="square" rtlCol="0">
            <a:spAutoFit/>
          </a:bodyPr>
          <a:lstStyle/>
          <a:p>
            <a:pPr lvl="0"/>
            <a:r>
              <a:rPr lang="it-IT" sz="1600" b="1" dirty="0" smtClean="0">
                <a:solidFill>
                  <a:prstClr val="black"/>
                </a:solidFill>
              </a:rPr>
              <a:t>Attenzione:  </a:t>
            </a:r>
            <a:r>
              <a:rPr lang="it-IT" sz="1100" dirty="0" smtClean="0">
                <a:solidFill>
                  <a:prstClr val="black"/>
                </a:solidFill>
              </a:rPr>
              <a:t>Se </a:t>
            </a:r>
            <a:r>
              <a:rPr lang="it-IT" sz="1100" dirty="0">
                <a:solidFill>
                  <a:prstClr val="black"/>
                </a:solidFill>
              </a:rPr>
              <a:t>nella delibera non sono presenti/indicati  importi relativi a costi o ricavi:</a:t>
            </a:r>
          </a:p>
          <a:p>
            <a:pPr lvl="0"/>
            <a:r>
              <a:rPr lang="it-IT" sz="1100" dirty="0">
                <a:solidFill>
                  <a:prstClr val="black"/>
                </a:solidFill>
              </a:rPr>
              <a:t>1 – selezionare nel campo </a:t>
            </a:r>
            <a:r>
              <a:rPr lang="it-IT" sz="1100" b="1" dirty="0">
                <a:solidFill>
                  <a:prstClr val="black"/>
                </a:solidFill>
              </a:rPr>
              <a:t>Costi/Ricavi</a:t>
            </a:r>
            <a:r>
              <a:rPr lang="it-IT" sz="1100" dirty="0">
                <a:solidFill>
                  <a:prstClr val="black"/>
                </a:solidFill>
              </a:rPr>
              <a:t> «NESSUNO» </a:t>
            </a:r>
          </a:p>
          <a:p>
            <a:pPr lvl="0"/>
            <a:r>
              <a:rPr lang="it-IT" sz="1100" dirty="0">
                <a:solidFill>
                  <a:prstClr val="black"/>
                </a:solidFill>
              </a:rPr>
              <a:t>2 -  inserire nel campo </a:t>
            </a:r>
            <a:r>
              <a:rPr lang="it-IT" sz="1100" b="1" dirty="0">
                <a:solidFill>
                  <a:prstClr val="black"/>
                </a:solidFill>
              </a:rPr>
              <a:t>Importi Totali </a:t>
            </a:r>
            <a:r>
              <a:rPr lang="it-IT" sz="1100" dirty="0">
                <a:solidFill>
                  <a:prstClr val="black"/>
                </a:solidFill>
              </a:rPr>
              <a:t>il valore «0» </a:t>
            </a:r>
          </a:p>
          <a:p>
            <a:pPr lvl="0"/>
            <a:r>
              <a:rPr lang="it-IT" sz="1100" dirty="0">
                <a:solidFill>
                  <a:prstClr val="black"/>
                </a:solidFill>
              </a:rPr>
              <a:t>3 -  lasciare il campo </a:t>
            </a:r>
            <a:r>
              <a:rPr lang="it-IT" sz="1100" b="1" dirty="0">
                <a:solidFill>
                  <a:prstClr val="black"/>
                </a:solidFill>
              </a:rPr>
              <a:t>Gestore di Budget </a:t>
            </a:r>
            <a:r>
              <a:rPr lang="it-IT" sz="1100" dirty="0">
                <a:solidFill>
                  <a:prstClr val="black"/>
                </a:solidFill>
              </a:rPr>
              <a:t>in bianco (vuoto)</a:t>
            </a:r>
          </a:p>
        </p:txBody>
      </p:sp>
    </p:spTree>
    <p:extLst>
      <p:ext uri="{BB962C8B-B14F-4D97-AF65-F5344CB8AC3E}">
        <p14:creationId xmlns:p14="http://schemas.microsoft.com/office/powerpoint/2010/main" val="30307856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634082"/>
          </a:xfrm>
        </p:spPr>
        <p:txBody>
          <a:bodyPr>
            <a:normAutofit/>
          </a:bodyPr>
          <a:lstStyle/>
          <a:p>
            <a:r>
              <a:rPr lang="it-IT" sz="1800" dirty="0"/>
              <a:t>Creazione </a:t>
            </a:r>
            <a:r>
              <a:rPr lang="it-IT" sz="1800" dirty="0" smtClean="0"/>
              <a:t> e Condivisione Scheda </a:t>
            </a:r>
            <a:r>
              <a:rPr lang="it-IT" sz="1800" dirty="0"/>
              <a:t>– </a:t>
            </a:r>
            <a:r>
              <a:rPr lang="it-IT" sz="1800" b="1" dirty="0"/>
              <a:t>Proposta Delibera </a:t>
            </a:r>
            <a:r>
              <a:rPr lang="it-IT" sz="1800" dirty="0"/>
              <a:t>- 1</a:t>
            </a:r>
          </a:p>
        </p:txBody>
      </p:sp>
      <p:pic>
        <p:nvPicPr>
          <p:cNvPr id="3073" name="Immagine 2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1076326"/>
            <a:ext cx="571500" cy="62448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3"/>
          <p:cNvSpPr>
            <a:spLocks noChangeArrowheads="1"/>
          </p:cNvSpPr>
          <p:nvPr/>
        </p:nvSpPr>
        <p:spPr bwMode="auto">
          <a:xfrm>
            <a:off x="457200" y="107632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800" b="0" i="0" u="none" strike="noStrike" cap="none" normalizeH="0" baseline="0" smtClean="0">
              <a:ln>
                <a:noFill/>
              </a:ln>
              <a:solidFill>
                <a:schemeClr val="tx1"/>
              </a:solidFill>
              <a:effectLst/>
              <a:latin typeface="Arial" pitchFamily="34" charset="0"/>
              <a:cs typeface="Arial" pitchFamily="34" charset="0"/>
            </a:endParaRPr>
          </a:p>
        </p:txBody>
      </p:sp>
      <p:sp>
        <p:nvSpPr>
          <p:cNvPr id="9" name="Rettangolo 8"/>
          <p:cNvSpPr/>
          <p:nvPr/>
        </p:nvSpPr>
        <p:spPr>
          <a:xfrm>
            <a:off x="395536" y="981759"/>
            <a:ext cx="5976664" cy="369332"/>
          </a:xfrm>
          <a:prstGeom prst="rect">
            <a:avLst/>
          </a:prstGeom>
        </p:spPr>
        <p:txBody>
          <a:bodyPr wrap="square">
            <a:spAutoFit/>
          </a:bodyPr>
          <a:lstStyle/>
          <a:p>
            <a:r>
              <a:rPr lang="it-IT" sz="1100" dirty="0" smtClean="0"/>
              <a:t>7 - Premere </a:t>
            </a:r>
            <a:r>
              <a:rPr lang="it-IT" sz="1100" dirty="0"/>
              <a:t>il Pulsante </a:t>
            </a:r>
            <a:r>
              <a:rPr lang="it-IT" sz="1100" dirty="0" smtClean="0"/>
              <a:t>«</a:t>
            </a:r>
            <a:r>
              <a:rPr lang="it-IT" sz="1100" b="1" dirty="0" smtClean="0"/>
              <a:t>Procedi</a:t>
            </a:r>
            <a:r>
              <a:rPr lang="it-IT" sz="1100" dirty="0" smtClean="0"/>
              <a:t>» </a:t>
            </a:r>
            <a:r>
              <a:rPr lang="it-IT" sz="1100" dirty="0"/>
              <a:t>per completare l’inserimento</a:t>
            </a:r>
            <a:r>
              <a:rPr lang="it-IT" dirty="0"/>
              <a:t>	 </a:t>
            </a:r>
          </a:p>
        </p:txBody>
      </p:sp>
      <p:sp>
        <p:nvSpPr>
          <p:cNvPr id="10" name="Rettangolo 9"/>
          <p:cNvSpPr/>
          <p:nvPr/>
        </p:nvSpPr>
        <p:spPr>
          <a:xfrm>
            <a:off x="457200" y="1772816"/>
            <a:ext cx="4572000" cy="261610"/>
          </a:xfrm>
          <a:prstGeom prst="rect">
            <a:avLst/>
          </a:prstGeom>
        </p:spPr>
        <p:txBody>
          <a:bodyPr>
            <a:spAutoFit/>
          </a:bodyPr>
          <a:lstStyle/>
          <a:p>
            <a:r>
              <a:rPr lang="it-IT" sz="1100" dirty="0" smtClean="0"/>
              <a:t>8 - Selezionare </a:t>
            </a:r>
            <a:r>
              <a:rPr lang="it-IT" sz="1100" dirty="0"/>
              <a:t>le impostazioni di visibilità e </a:t>
            </a:r>
            <a:r>
              <a:rPr lang="it-IT" sz="1100" dirty="0" smtClean="0"/>
              <a:t>condivisione - </a:t>
            </a:r>
            <a:endParaRPr lang="it-IT" sz="1100" dirty="0"/>
          </a:p>
        </p:txBody>
      </p:sp>
      <p:sp>
        <p:nvSpPr>
          <p:cNvPr id="11" name="CasellaDiTesto 10"/>
          <p:cNvSpPr txBox="1"/>
          <p:nvPr/>
        </p:nvSpPr>
        <p:spPr>
          <a:xfrm>
            <a:off x="529377" y="4221088"/>
            <a:ext cx="2962503" cy="261610"/>
          </a:xfrm>
          <a:prstGeom prst="rect">
            <a:avLst/>
          </a:prstGeom>
          <a:noFill/>
        </p:spPr>
        <p:txBody>
          <a:bodyPr wrap="square" rtlCol="0">
            <a:spAutoFit/>
          </a:bodyPr>
          <a:lstStyle/>
          <a:p>
            <a:r>
              <a:rPr lang="it-IT" sz="1100" dirty="0" smtClean="0"/>
              <a:t>9 – Premere il Pulsante «</a:t>
            </a:r>
            <a:r>
              <a:rPr lang="it-IT" sz="1100" b="1" dirty="0" smtClean="0"/>
              <a:t>Condividi e chiudi»</a:t>
            </a:r>
            <a:r>
              <a:rPr lang="it-IT" sz="1100" dirty="0" smtClean="0"/>
              <a:t>  </a:t>
            </a:r>
            <a:endParaRPr lang="it-IT" sz="1100" dirty="0"/>
          </a:p>
        </p:txBody>
      </p:sp>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377" y="4488656"/>
            <a:ext cx="4187686" cy="1820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Freccia a sinistra 12"/>
          <p:cNvSpPr/>
          <p:nvPr/>
        </p:nvSpPr>
        <p:spPr>
          <a:xfrm rot="21036034">
            <a:off x="804293" y="4551579"/>
            <a:ext cx="1555475" cy="50276"/>
          </a:xfrm>
          <a:prstGeom prst="leftArrow">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307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9377" y="2034426"/>
            <a:ext cx="4187686" cy="2068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23518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90066"/>
          </a:xfrm>
        </p:spPr>
        <p:txBody>
          <a:bodyPr>
            <a:normAutofit/>
          </a:bodyPr>
          <a:lstStyle/>
          <a:p>
            <a:r>
              <a:rPr lang="it-IT" sz="1800" dirty="0"/>
              <a:t>Creazione </a:t>
            </a:r>
            <a:r>
              <a:rPr lang="it-IT" sz="1800" dirty="0" smtClean="0"/>
              <a:t>Scheda - Moduli </a:t>
            </a:r>
            <a:r>
              <a:rPr lang="it-IT" sz="1800" dirty="0"/>
              <a:t>– </a:t>
            </a:r>
            <a:r>
              <a:rPr lang="it-IT" sz="1800" b="1" dirty="0"/>
              <a:t>Proposta Delibera </a:t>
            </a:r>
            <a:r>
              <a:rPr lang="it-IT" sz="1800" dirty="0"/>
              <a:t>- 1</a:t>
            </a:r>
          </a:p>
        </p:txBody>
      </p:sp>
      <p:sp>
        <p:nvSpPr>
          <p:cNvPr id="4" name="Rettangolo 3"/>
          <p:cNvSpPr/>
          <p:nvPr/>
        </p:nvSpPr>
        <p:spPr>
          <a:xfrm>
            <a:off x="539552" y="836712"/>
            <a:ext cx="7848872" cy="769441"/>
          </a:xfrm>
          <a:prstGeom prst="rect">
            <a:avLst/>
          </a:prstGeom>
        </p:spPr>
        <p:txBody>
          <a:bodyPr wrap="square">
            <a:spAutoFit/>
          </a:bodyPr>
          <a:lstStyle/>
          <a:p>
            <a:pPr>
              <a:spcAft>
                <a:spcPts val="0"/>
              </a:spcAft>
            </a:pPr>
            <a:r>
              <a:rPr lang="it-IT" sz="1100" dirty="0">
                <a:ea typeface="Calibri"/>
                <a:cs typeface="Times New Roman"/>
              </a:rPr>
              <a:t>L’inserimento della scheda scaturisce l’avvio del processo e le seguenti </a:t>
            </a:r>
            <a:r>
              <a:rPr lang="it-IT" sz="1100" b="1" dirty="0">
                <a:ea typeface="Calibri"/>
                <a:cs typeface="Times New Roman"/>
              </a:rPr>
              <a:t>operazioni automatiche</a:t>
            </a:r>
            <a:r>
              <a:rPr lang="it-IT" sz="1100" dirty="0">
                <a:ea typeface="Calibri"/>
                <a:cs typeface="Times New Roman"/>
              </a:rPr>
              <a:t>:</a:t>
            </a:r>
            <a:r>
              <a:rPr lang="it-IT" sz="1100" u="sng" dirty="0">
                <a:ea typeface="Calibri"/>
                <a:cs typeface="Times New Roman"/>
              </a:rPr>
              <a:t> </a:t>
            </a:r>
            <a:endParaRPr lang="it-IT" sz="1100" dirty="0">
              <a:ea typeface="Calibri"/>
              <a:cs typeface="Times New Roman"/>
            </a:endParaRPr>
          </a:p>
          <a:p>
            <a:pPr>
              <a:spcAft>
                <a:spcPts val="0"/>
              </a:spcAft>
            </a:pPr>
            <a:r>
              <a:rPr lang="it-IT" sz="1100" dirty="0" smtClean="0">
                <a:ea typeface="Times New Roman"/>
                <a:cs typeface="Times New Roman"/>
              </a:rPr>
              <a:t>-    Caricamento </a:t>
            </a:r>
            <a:r>
              <a:rPr lang="it-IT" sz="1100" dirty="0">
                <a:ea typeface="Times New Roman"/>
                <a:cs typeface="Times New Roman"/>
              </a:rPr>
              <a:t>automatico del modello di </a:t>
            </a:r>
            <a:r>
              <a:rPr lang="it-IT" sz="1100" dirty="0" smtClean="0">
                <a:ea typeface="Times New Roman"/>
                <a:cs typeface="Times New Roman"/>
              </a:rPr>
              <a:t>Proposta </a:t>
            </a:r>
            <a:r>
              <a:rPr lang="it-IT" sz="1100" dirty="0" smtClean="0">
                <a:ea typeface="Calibri"/>
                <a:cs typeface="Times New Roman"/>
              </a:rPr>
              <a:t>(In </a:t>
            </a:r>
            <a:r>
              <a:rPr lang="it-IT" sz="1100" dirty="0">
                <a:ea typeface="Calibri"/>
                <a:cs typeface="Times New Roman"/>
              </a:rPr>
              <a:t>base alla selezione Costi/Ricavi verranno caricati modelli differenti)</a:t>
            </a:r>
          </a:p>
          <a:p>
            <a:pPr marL="171450" lvl="0" indent="-171450">
              <a:spcAft>
                <a:spcPts val="0"/>
              </a:spcAft>
              <a:buFontTx/>
              <a:buChar char="-"/>
            </a:pPr>
            <a:r>
              <a:rPr lang="it-IT" sz="1100" dirty="0" smtClean="0">
                <a:ea typeface="Times New Roman"/>
                <a:cs typeface="Times New Roman"/>
              </a:rPr>
              <a:t>Compilazione </a:t>
            </a:r>
            <a:r>
              <a:rPr lang="it-IT" sz="1100" dirty="0">
                <a:ea typeface="Times New Roman"/>
                <a:cs typeface="Times New Roman"/>
              </a:rPr>
              <a:t>dei campi indice </a:t>
            </a:r>
            <a:r>
              <a:rPr lang="it-IT" sz="1100" dirty="0" smtClean="0">
                <a:ea typeface="Times New Roman"/>
                <a:cs typeface="Times New Roman"/>
              </a:rPr>
              <a:t>automatici</a:t>
            </a:r>
          </a:p>
          <a:p>
            <a:pPr marL="171450" lvl="0" indent="-171450">
              <a:spcAft>
                <a:spcPts val="0"/>
              </a:spcAft>
              <a:buFontTx/>
              <a:buChar char="-"/>
            </a:pPr>
            <a:r>
              <a:rPr lang="it-IT" sz="1100" dirty="0" smtClean="0">
                <a:ea typeface="Calibri"/>
                <a:cs typeface="Times New Roman"/>
              </a:rPr>
              <a:t>Compilazione </a:t>
            </a:r>
            <a:r>
              <a:rPr lang="it-IT" sz="1100" dirty="0">
                <a:ea typeface="Calibri"/>
                <a:cs typeface="Times New Roman"/>
              </a:rPr>
              <a:t>del modello Word dei valori “Numero Proposta” ed “Oggetto”</a:t>
            </a:r>
            <a:endParaRPr lang="it-IT" sz="1100" dirty="0"/>
          </a:p>
        </p:txBody>
      </p:sp>
      <p:pic>
        <p:nvPicPr>
          <p:cNvPr id="5" name="Immagine 4"/>
          <p:cNvPicPr/>
          <p:nvPr/>
        </p:nvPicPr>
        <p:blipFill>
          <a:blip r:embed="rId2">
            <a:extLst>
              <a:ext uri="{28A0092B-C50C-407E-A947-70E740481C1C}">
                <a14:useLocalDpi xmlns:a14="http://schemas.microsoft.com/office/drawing/2010/main" val="0"/>
              </a:ext>
            </a:extLst>
          </a:blip>
          <a:srcRect/>
          <a:stretch>
            <a:fillRect/>
          </a:stretch>
        </p:blipFill>
        <p:spPr bwMode="auto">
          <a:xfrm>
            <a:off x="611560" y="1772816"/>
            <a:ext cx="6639560" cy="2822575"/>
          </a:xfrm>
          <a:prstGeom prst="rect">
            <a:avLst/>
          </a:prstGeom>
          <a:noFill/>
          <a:ln>
            <a:noFill/>
          </a:ln>
        </p:spPr>
      </p:pic>
      <p:sp>
        <p:nvSpPr>
          <p:cNvPr id="7" name="CasellaDiTesto 6"/>
          <p:cNvSpPr txBox="1"/>
          <p:nvPr/>
        </p:nvSpPr>
        <p:spPr>
          <a:xfrm>
            <a:off x="251520" y="5229200"/>
            <a:ext cx="8280920" cy="846386"/>
          </a:xfrm>
          <a:prstGeom prst="rect">
            <a:avLst/>
          </a:prstGeom>
          <a:noFill/>
        </p:spPr>
        <p:txBody>
          <a:bodyPr wrap="square" rtlCol="0">
            <a:spAutoFit/>
          </a:bodyPr>
          <a:lstStyle/>
          <a:p>
            <a:r>
              <a:rPr lang="it-IT" sz="1600" dirty="0" err="1" smtClean="0"/>
              <a:t>N.b.</a:t>
            </a:r>
            <a:r>
              <a:rPr lang="it-IT" sz="1600" dirty="0" smtClean="0"/>
              <a:t>: </a:t>
            </a:r>
          </a:p>
          <a:p>
            <a:r>
              <a:rPr lang="it-IT" sz="1100" dirty="0" smtClean="0"/>
              <a:t>1 - i dati inseriti nelle schede devono essere indicati/rilevati dal testo della delibera</a:t>
            </a:r>
          </a:p>
          <a:p>
            <a:r>
              <a:rPr lang="it-IT" sz="1100" dirty="0" smtClean="0"/>
              <a:t>2 – i dati devono e possono  essere inseriti o modificati nei vari passaggi da Operatori, da Funzionari, da Responsabili Dirigenti in base alle esigenze e dalle mansioni assegnate.</a:t>
            </a:r>
            <a:endParaRPr lang="it-IT" sz="1100" dirty="0"/>
          </a:p>
        </p:txBody>
      </p:sp>
    </p:spTree>
    <p:extLst>
      <p:ext uri="{BB962C8B-B14F-4D97-AF65-F5344CB8AC3E}">
        <p14:creationId xmlns:p14="http://schemas.microsoft.com/office/powerpoint/2010/main" val="24744558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90066"/>
          </a:xfrm>
        </p:spPr>
        <p:txBody>
          <a:bodyPr>
            <a:normAutofit/>
          </a:bodyPr>
          <a:lstStyle/>
          <a:p>
            <a:r>
              <a:rPr lang="it-IT" sz="1800" dirty="0" smtClean="0"/>
              <a:t>Lavorazione </a:t>
            </a:r>
            <a:r>
              <a:rPr lang="it-IT" sz="1800" dirty="0"/>
              <a:t>Scheda – </a:t>
            </a:r>
            <a:r>
              <a:rPr lang="it-IT" sz="1800" b="1" dirty="0"/>
              <a:t>Proposta Delibera </a:t>
            </a:r>
            <a:r>
              <a:rPr lang="it-IT" sz="1800" dirty="0" smtClean="0"/>
              <a:t>– 1</a:t>
            </a:r>
            <a:endParaRPr lang="it-IT" sz="1800" dirty="0"/>
          </a:p>
        </p:txBody>
      </p:sp>
      <p:sp>
        <p:nvSpPr>
          <p:cNvPr id="4" name="Rettangolo 3"/>
          <p:cNvSpPr/>
          <p:nvPr/>
        </p:nvSpPr>
        <p:spPr>
          <a:xfrm>
            <a:off x="323528" y="705907"/>
            <a:ext cx="7344816" cy="261610"/>
          </a:xfrm>
          <a:prstGeom prst="rect">
            <a:avLst/>
          </a:prstGeom>
        </p:spPr>
        <p:txBody>
          <a:bodyPr wrap="square">
            <a:spAutoFit/>
          </a:bodyPr>
          <a:lstStyle/>
          <a:p>
            <a:r>
              <a:rPr lang="it-IT" sz="1100" dirty="0" smtClean="0"/>
              <a:t>10 - selezionare </a:t>
            </a:r>
            <a:r>
              <a:rPr lang="it-IT" sz="1100" dirty="0"/>
              <a:t>il Pulsante “</a:t>
            </a:r>
            <a:r>
              <a:rPr lang="it-IT" sz="1100" b="1" dirty="0" err="1"/>
              <a:t>Workspace</a:t>
            </a:r>
            <a:r>
              <a:rPr lang="it-IT" sz="1100" dirty="0"/>
              <a:t>” e cliccare sulle “</a:t>
            </a:r>
            <a:r>
              <a:rPr lang="it-IT" sz="1100" b="1" dirty="0"/>
              <a:t>Attività da svolgere</a:t>
            </a:r>
            <a:r>
              <a:rPr lang="it-IT" sz="1100" dirty="0"/>
              <a:t>”</a:t>
            </a:r>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007" y="967517"/>
            <a:ext cx="4756057" cy="2795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Freccia a sinistra 4"/>
          <p:cNvSpPr/>
          <p:nvPr/>
        </p:nvSpPr>
        <p:spPr>
          <a:xfrm rot="20459727">
            <a:off x="1045594" y="1127518"/>
            <a:ext cx="1007376" cy="63354"/>
          </a:xfrm>
          <a:prstGeom prst="leftArrow">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Freccia a sinistra 7"/>
          <p:cNvSpPr/>
          <p:nvPr/>
        </p:nvSpPr>
        <p:spPr>
          <a:xfrm rot="19279803" flipV="1">
            <a:off x="629687" y="2177328"/>
            <a:ext cx="3578047" cy="69433"/>
          </a:xfrm>
          <a:prstGeom prst="leftArrow">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6" name="CasellaDiTesto 5"/>
          <p:cNvSpPr txBox="1"/>
          <p:nvPr/>
        </p:nvSpPr>
        <p:spPr>
          <a:xfrm>
            <a:off x="374128" y="3861048"/>
            <a:ext cx="7592969" cy="769441"/>
          </a:xfrm>
          <a:prstGeom prst="rect">
            <a:avLst/>
          </a:prstGeom>
          <a:noFill/>
        </p:spPr>
        <p:txBody>
          <a:bodyPr wrap="square" rtlCol="0">
            <a:spAutoFit/>
          </a:bodyPr>
          <a:lstStyle/>
          <a:p>
            <a:r>
              <a:rPr lang="it-IT" sz="1100" dirty="0"/>
              <a:t>In questa sezione visualizzerò tutte le attività assegnate al mio utente/gruppo/ufficio.</a:t>
            </a:r>
          </a:p>
          <a:p>
            <a:r>
              <a:rPr lang="it-IT" sz="1100" dirty="0" smtClean="0"/>
              <a:t>Nella </a:t>
            </a:r>
            <a:r>
              <a:rPr lang="it-IT" sz="1100" dirty="0"/>
              <a:t>sezione “</a:t>
            </a:r>
            <a:r>
              <a:rPr lang="it-IT" sz="1100" b="1" dirty="0"/>
              <a:t>Attività in carico</a:t>
            </a:r>
            <a:r>
              <a:rPr lang="it-IT" sz="1100" dirty="0"/>
              <a:t>” invece avrò tutte le attività che ho deciso di lavorare personalmente, prendendole in carico.</a:t>
            </a:r>
          </a:p>
          <a:p>
            <a:r>
              <a:rPr lang="it-IT" sz="1100" dirty="0"/>
              <a:t>Questo sta a significare che quelle attività saranno in carico al mio utente e quindi non compariranno più nella lista delle attività da svolgere. (Gli altri utenti non visualizzeranno più quell’attività nella loro sezione Attività da </a:t>
            </a:r>
            <a:r>
              <a:rPr lang="it-IT" sz="1100" dirty="0" smtClean="0"/>
              <a:t>svolgere).</a:t>
            </a:r>
            <a:endParaRPr lang="it-IT" sz="1100" dirty="0"/>
          </a:p>
        </p:txBody>
      </p:sp>
      <p:sp>
        <p:nvSpPr>
          <p:cNvPr id="3" name="Rettangolo 2"/>
          <p:cNvSpPr/>
          <p:nvPr/>
        </p:nvSpPr>
        <p:spPr>
          <a:xfrm>
            <a:off x="365485" y="4661360"/>
            <a:ext cx="4998603" cy="1615827"/>
          </a:xfrm>
          <a:prstGeom prst="rect">
            <a:avLst/>
          </a:prstGeom>
        </p:spPr>
        <p:txBody>
          <a:bodyPr wrap="square">
            <a:spAutoFit/>
          </a:bodyPr>
          <a:lstStyle/>
          <a:p>
            <a:r>
              <a:rPr lang="it-IT" sz="1100" dirty="0" smtClean="0"/>
              <a:t>11 - </a:t>
            </a:r>
            <a:r>
              <a:rPr lang="it-IT" sz="1100" b="1" dirty="0" smtClean="0"/>
              <a:t>Prendere </a:t>
            </a:r>
            <a:r>
              <a:rPr lang="it-IT" sz="1100" b="1" dirty="0"/>
              <a:t>in carico l’Attività</a:t>
            </a:r>
          </a:p>
          <a:p>
            <a:r>
              <a:rPr lang="it-IT" sz="1100" dirty="0"/>
              <a:t>Sulla griglia verranno mostrate tutte le attività da </a:t>
            </a:r>
            <a:r>
              <a:rPr lang="it-IT" sz="1100" dirty="0" smtClean="0"/>
              <a:t>svolgere ; cliccando </a:t>
            </a:r>
            <a:r>
              <a:rPr lang="it-IT" sz="1100" dirty="0"/>
              <a:t>su una di </a:t>
            </a:r>
            <a:r>
              <a:rPr lang="it-IT" sz="1100" dirty="0" smtClean="0"/>
              <a:t>esse</a:t>
            </a:r>
          </a:p>
          <a:p>
            <a:r>
              <a:rPr lang="it-IT" sz="1100" dirty="0" smtClean="0"/>
              <a:t>mi </a:t>
            </a:r>
            <a:r>
              <a:rPr lang="it-IT" sz="1100" dirty="0"/>
              <a:t>apparirà un pop up per la presa in </a:t>
            </a:r>
            <a:r>
              <a:rPr lang="it-IT" sz="1100" dirty="0" smtClean="0"/>
              <a:t>carico.</a:t>
            </a:r>
          </a:p>
          <a:p>
            <a:r>
              <a:rPr lang="it-IT" sz="1100" dirty="0" smtClean="0"/>
              <a:t>Premendo </a:t>
            </a:r>
            <a:r>
              <a:rPr lang="it-IT" sz="1100" dirty="0"/>
              <a:t>su OK l’attività si sposterà </a:t>
            </a:r>
            <a:r>
              <a:rPr lang="it-IT" sz="1100" dirty="0" smtClean="0"/>
              <a:t>nella </a:t>
            </a:r>
            <a:r>
              <a:rPr lang="it-IT" sz="1100" dirty="0"/>
              <a:t>lista delle mie Attività e verrà rimossa dalle attività da </a:t>
            </a:r>
            <a:r>
              <a:rPr lang="it-IT" sz="1100" dirty="0" smtClean="0"/>
              <a:t>svolgere.</a:t>
            </a:r>
          </a:p>
          <a:p>
            <a:r>
              <a:rPr lang="it-IT" sz="1100" dirty="0" smtClean="0"/>
              <a:t>L’attività, ora in carico, per qualsiasi motivo può essere </a:t>
            </a:r>
            <a:r>
              <a:rPr lang="it-IT" sz="1100" b="1" dirty="0" smtClean="0"/>
              <a:t>rifiutata</a:t>
            </a:r>
            <a:r>
              <a:rPr lang="it-IT" sz="1100" dirty="0" smtClean="0"/>
              <a:t> e rimessa nelle lista delle attività  iniziale.</a:t>
            </a:r>
          </a:p>
          <a:p>
            <a:r>
              <a:rPr lang="it-IT" sz="1100" dirty="0" smtClean="0"/>
              <a:t>Il tasto «</a:t>
            </a:r>
            <a:r>
              <a:rPr lang="it-IT" sz="1100" b="1" dirty="0" smtClean="0"/>
              <a:t>Rifiuta» </a:t>
            </a:r>
            <a:r>
              <a:rPr lang="it-IT" sz="1100" dirty="0" smtClean="0"/>
              <a:t>è presente in diverse viste  nell’iter  deliberativo </a:t>
            </a:r>
            <a:endParaRPr lang="it-IT" sz="1100" dirty="0"/>
          </a:p>
          <a:p>
            <a:r>
              <a:rPr lang="it-IT" sz="1100" dirty="0" smtClean="0"/>
              <a:t>e permette la sua funzione  in tutti i livelli operativi.</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4649053"/>
            <a:ext cx="1919254" cy="10648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4088" y="1021591"/>
            <a:ext cx="3070572" cy="2064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22654" y="5805264"/>
            <a:ext cx="3652776" cy="9128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Freccia a sinistra 12"/>
          <p:cNvSpPr/>
          <p:nvPr/>
        </p:nvSpPr>
        <p:spPr>
          <a:xfrm rot="11720823">
            <a:off x="3968690" y="6001706"/>
            <a:ext cx="2088719" cy="51171"/>
          </a:xfrm>
          <a:prstGeom prst="leftArrow">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89549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90066"/>
          </a:xfrm>
        </p:spPr>
        <p:txBody>
          <a:bodyPr>
            <a:normAutofit/>
          </a:bodyPr>
          <a:lstStyle/>
          <a:p>
            <a:r>
              <a:rPr lang="it-IT" sz="1800" dirty="0" smtClean="0"/>
              <a:t>Lavorazione Scheda- </a:t>
            </a:r>
            <a:r>
              <a:rPr lang="it-IT" sz="1800" b="1" dirty="0" smtClean="0"/>
              <a:t>Inserimento documento </a:t>
            </a:r>
            <a:r>
              <a:rPr lang="it-IT" sz="1800" dirty="0"/>
              <a:t>– Proposta Delibera - </a:t>
            </a:r>
            <a:r>
              <a:rPr lang="it-IT" sz="1800" dirty="0" smtClean="0">
                <a:solidFill>
                  <a:prstClr val="black"/>
                </a:solidFill>
              </a:rPr>
              <a:t>1</a:t>
            </a:r>
            <a:endParaRPr lang="it-IT" sz="1800" dirty="0"/>
          </a:p>
        </p:txBody>
      </p:sp>
      <p:sp>
        <p:nvSpPr>
          <p:cNvPr id="4" name="Rettangolo 3"/>
          <p:cNvSpPr/>
          <p:nvPr/>
        </p:nvSpPr>
        <p:spPr>
          <a:xfrm>
            <a:off x="251520" y="764704"/>
            <a:ext cx="7992888" cy="430887"/>
          </a:xfrm>
          <a:prstGeom prst="rect">
            <a:avLst/>
          </a:prstGeom>
        </p:spPr>
        <p:txBody>
          <a:bodyPr wrap="square">
            <a:spAutoFit/>
          </a:bodyPr>
          <a:lstStyle/>
          <a:p>
            <a:pPr marL="171450" indent="-171450">
              <a:buFontTx/>
              <a:buChar char="-"/>
            </a:pPr>
            <a:r>
              <a:rPr lang="it-IT" sz="1100" dirty="0" smtClean="0"/>
              <a:t>Dopo </a:t>
            </a:r>
            <a:r>
              <a:rPr lang="it-IT" sz="1100" dirty="0"/>
              <a:t>aver preso in carico l’attività il sistema mi aprirà la scheda a video; </a:t>
            </a:r>
            <a:endParaRPr lang="it-IT" sz="1100" dirty="0" smtClean="0"/>
          </a:p>
          <a:p>
            <a:r>
              <a:rPr lang="it-IT" sz="1100" dirty="0" smtClean="0"/>
              <a:t>-    Da </a:t>
            </a:r>
            <a:r>
              <a:rPr lang="it-IT" sz="1100" dirty="0"/>
              <a:t>questa maschera posso accedere a tutte le parti di mio interesse relative alla scheda </a:t>
            </a:r>
          </a:p>
        </p:txBody>
      </p:sp>
      <p:pic>
        <p:nvPicPr>
          <p:cNvPr id="6" name="Immagine 5"/>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3476" y="1195591"/>
            <a:ext cx="5586676" cy="2140928"/>
          </a:xfrm>
          <a:prstGeom prst="rect">
            <a:avLst/>
          </a:prstGeom>
          <a:noFill/>
          <a:ln>
            <a:noFill/>
          </a:ln>
        </p:spPr>
      </p:pic>
      <p:sp>
        <p:nvSpPr>
          <p:cNvPr id="7" name="Rettangolo 6"/>
          <p:cNvSpPr/>
          <p:nvPr/>
        </p:nvSpPr>
        <p:spPr>
          <a:xfrm>
            <a:off x="353476" y="3336519"/>
            <a:ext cx="7344816" cy="430887"/>
          </a:xfrm>
          <a:prstGeom prst="rect">
            <a:avLst/>
          </a:prstGeom>
        </p:spPr>
        <p:txBody>
          <a:bodyPr wrap="square">
            <a:spAutoFit/>
          </a:bodyPr>
          <a:lstStyle/>
          <a:p>
            <a:r>
              <a:rPr lang="it-IT" sz="1100" b="1" dirty="0" smtClean="0"/>
              <a:t>- Sezione </a:t>
            </a:r>
            <a:r>
              <a:rPr lang="it-IT" sz="1100" b="1" dirty="0"/>
              <a:t>del documento, dove è possibile Visualizzare / </a:t>
            </a:r>
            <a:r>
              <a:rPr lang="it-IT" sz="1100" b="1" dirty="0" smtClean="0"/>
              <a:t>Modificare/Inserire </a:t>
            </a:r>
            <a:r>
              <a:rPr lang="it-IT" sz="1100" b="1" dirty="0"/>
              <a:t>il Documento Principale (Modello di Proposta)</a:t>
            </a:r>
          </a:p>
          <a:p>
            <a:pPr marL="171450" indent="-171450">
              <a:buFontTx/>
              <a:buChar char="-"/>
            </a:pPr>
            <a:endParaRPr lang="it-IT" sz="1100" b="1"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782" y="3789040"/>
            <a:ext cx="5586675"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417946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188640"/>
            <a:ext cx="8229600" cy="792088"/>
          </a:xfrm>
        </p:spPr>
        <p:txBody>
          <a:bodyPr>
            <a:normAutofit/>
          </a:bodyPr>
          <a:lstStyle/>
          <a:p>
            <a:r>
              <a:rPr lang="it-IT" sz="1800" dirty="0"/>
              <a:t>Lavorazione </a:t>
            </a:r>
            <a:r>
              <a:rPr lang="it-IT" sz="1800" dirty="0" smtClean="0"/>
              <a:t>Scheda- </a:t>
            </a:r>
            <a:r>
              <a:rPr lang="it-IT" sz="1800" b="1" dirty="0" smtClean="0"/>
              <a:t>Inserimento documento </a:t>
            </a:r>
            <a:r>
              <a:rPr lang="it-IT" sz="1800" dirty="0" smtClean="0"/>
              <a:t>– </a:t>
            </a:r>
            <a:r>
              <a:rPr lang="it-IT" sz="1800" dirty="0"/>
              <a:t>Proposta Delibera - 1</a:t>
            </a: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17686" y="969651"/>
            <a:ext cx="2330178" cy="305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asellaDiTesto 4"/>
          <p:cNvSpPr txBox="1"/>
          <p:nvPr/>
        </p:nvSpPr>
        <p:spPr>
          <a:xfrm>
            <a:off x="4788024" y="1556792"/>
            <a:ext cx="3816424" cy="3139321"/>
          </a:xfrm>
          <a:prstGeom prst="rect">
            <a:avLst/>
          </a:prstGeom>
          <a:noFill/>
        </p:spPr>
        <p:txBody>
          <a:bodyPr wrap="square" rtlCol="0">
            <a:spAutoFit/>
          </a:bodyPr>
          <a:lstStyle/>
          <a:p>
            <a:pPr marL="171450" lvl="0" indent="-171450">
              <a:buFontTx/>
              <a:buChar char="-"/>
            </a:pPr>
            <a:endParaRPr lang="it-IT" sz="1100" dirty="0" smtClean="0">
              <a:solidFill>
                <a:prstClr val="black"/>
              </a:solidFill>
            </a:endParaRPr>
          </a:p>
          <a:p>
            <a:r>
              <a:rPr lang="it-IT" sz="1100" dirty="0" smtClean="0">
                <a:solidFill>
                  <a:prstClr val="black"/>
                </a:solidFill>
              </a:rPr>
              <a:t>Premendo </a:t>
            </a:r>
            <a:r>
              <a:rPr lang="it-IT" sz="1100" dirty="0">
                <a:solidFill>
                  <a:prstClr val="black"/>
                </a:solidFill>
              </a:rPr>
              <a:t>il bottone </a:t>
            </a:r>
            <a:r>
              <a:rPr lang="it-IT" sz="1100" b="1" u="sng" dirty="0">
                <a:solidFill>
                  <a:prstClr val="black"/>
                </a:solidFill>
              </a:rPr>
              <a:t>«MODIFICA»</a:t>
            </a:r>
            <a:r>
              <a:rPr lang="it-IT" sz="1100" u="sng" dirty="0">
                <a:solidFill>
                  <a:prstClr val="black"/>
                </a:solidFill>
              </a:rPr>
              <a:t>, </a:t>
            </a:r>
            <a:r>
              <a:rPr lang="it-IT" sz="1100" dirty="0">
                <a:solidFill>
                  <a:prstClr val="black"/>
                </a:solidFill>
              </a:rPr>
              <a:t>si  apre direttamente il file word della </a:t>
            </a:r>
            <a:r>
              <a:rPr lang="it-IT" sz="1100" dirty="0" smtClean="0">
                <a:solidFill>
                  <a:prstClr val="black"/>
                </a:solidFill>
              </a:rPr>
              <a:t>proposta.</a:t>
            </a:r>
            <a:endParaRPr lang="it-IT" sz="1100" dirty="0"/>
          </a:p>
          <a:p>
            <a:pPr lvl="0"/>
            <a:r>
              <a:rPr lang="it-IT" sz="1100" dirty="0" smtClean="0">
                <a:solidFill>
                  <a:prstClr val="black"/>
                </a:solidFill>
              </a:rPr>
              <a:t>All’apertura del documento il sistema propone un modello di testo in formato word.</a:t>
            </a:r>
          </a:p>
          <a:p>
            <a:pPr marL="171450" lvl="0" indent="-171450">
              <a:buFontTx/>
              <a:buChar char="-"/>
            </a:pPr>
            <a:endParaRPr lang="it-IT" sz="1100" dirty="0">
              <a:solidFill>
                <a:prstClr val="black"/>
              </a:solidFill>
            </a:endParaRPr>
          </a:p>
          <a:p>
            <a:pPr marL="171450" lvl="0" indent="-171450">
              <a:buFontTx/>
              <a:buChar char="-"/>
            </a:pPr>
            <a:r>
              <a:rPr lang="it-IT" sz="1100" dirty="0" smtClean="0">
                <a:solidFill>
                  <a:prstClr val="black"/>
                </a:solidFill>
              </a:rPr>
              <a:t>1 - </a:t>
            </a:r>
            <a:r>
              <a:rPr lang="it-IT" sz="1100" b="1" dirty="0" smtClean="0">
                <a:solidFill>
                  <a:prstClr val="black"/>
                </a:solidFill>
              </a:rPr>
              <a:t>mantenere</a:t>
            </a:r>
            <a:r>
              <a:rPr lang="it-IT" sz="1100" dirty="0" smtClean="0">
                <a:solidFill>
                  <a:prstClr val="black"/>
                </a:solidFill>
              </a:rPr>
              <a:t> e </a:t>
            </a:r>
            <a:r>
              <a:rPr lang="it-IT" sz="1100" b="1" dirty="0" smtClean="0">
                <a:solidFill>
                  <a:prstClr val="black"/>
                </a:solidFill>
              </a:rPr>
              <a:t>non modificare</a:t>
            </a:r>
            <a:r>
              <a:rPr lang="it-IT" sz="1100" dirty="0" smtClean="0">
                <a:solidFill>
                  <a:prstClr val="black"/>
                </a:solidFill>
              </a:rPr>
              <a:t> il testo  Word proposto</a:t>
            </a:r>
          </a:p>
          <a:p>
            <a:pPr lvl="0"/>
            <a:r>
              <a:rPr lang="it-IT" sz="1100" dirty="0" smtClean="0">
                <a:solidFill>
                  <a:prstClr val="black"/>
                </a:solidFill>
              </a:rPr>
              <a:t> </a:t>
            </a:r>
          </a:p>
          <a:p>
            <a:pPr marL="171450" lvl="0" indent="-171450">
              <a:buFontTx/>
              <a:buChar char="-"/>
            </a:pPr>
            <a:r>
              <a:rPr lang="it-IT" sz="1100" dirty="0" smtClean="0">
                <a:solidFill>
                  <a:prstClr val="black"/>
                </a:solidFill>
              </a:rPr>
              <a:t>2 - inserire la propria parte di testo di competenza  dopo la frase</a:t>
            </a:r>
            <a:r>
              <a:rPr lang="it-IT" sz="1100" dirty="0">
                <a:solidFill>
                  <a:prstClr val="black"/>
                </a:solidFill>
              </a:rPr>
              <a:t>: </a:t>
            </a:r>
            <a:r>
              <a:rPr lang="it-IT" sz="800" b="1" dirty="0" smtClean="0">
                <a:solidFill>
                  <a:prstClr val="black"/>
                </a:solidFill>
              </a:rPr>
              <a:t>Rilevato </a:t>
            </a:r>
            <a:r>
              <a:rPr lang="it-IT" sz="800" b="1" dirty="0">
                <a:solidFill>
                  <a:prstClr val="black"/>
                </a:solidFill>
              </a:rPr>
              <a:t>che il Responsabile del procedimento riferisce quanto segue</a:t>
            </a:r>
            <a:r>
              <a:rPr lang="it-IT" sz="600" b="1" dirty="0">
                <a:solidFill>
                  <a:prstClr val="black"/>
                </a:solidFill>
              </a:rPr>
              <a:t>:</a:t>
            </a:r>
            <a:r>
              <a:rPr lang="it-IT" sz="600" dirty="0">
                <a:solidFill>
                  <a:prstClr val="black"/>
                </a:solidFill>
              </a:rPr>
              <a:t> </a:t>
            </a:r>
            <a:endParaRPr lang="it-IT" sz="600" dirty="0" smtClean="0">
              <a:solidFill>
                <a:prstClr val="black"/>
              </a:solidFill>
            </a:endParaRPr>
          </a:p>
          <a:p>
            <a:pPr marL="171450" lvl="0" indent="-171450">
              <a:buFontTx/>
              <a:buChar char="-"/>
            </a:pPr>
            <a:endParaRPr lang="it-IT" sz="1100" dirty="0">
              <a:solidFill>
                <a:prstClr val="black"/>
              </a:solidFill>
            </a:endParaRPr>
          </a:p>
          <a:p>
            <a:pPr marL="171450" lvl="0" indent="-171450">
              <a:buFontTx/>
              <a:buChar char="-"/>
            </a:pPr>
            <a:endParaRPr lang="it-IT" sz="1100" dirty="0" smtClean="0">
              <a:solidFill>
                <a:prstClr val="black"/>
              </a:solidFill>
            </a:endParaRPr>
          </a:p>
          <a:p>
            <a:pPr lvl="0"/>
            <a:endParaRPr lang="it-IT" sz="1100" dirty="0" smtClean="0">
              <a:solidFill>
                <a:prstClr val="black"/>
              </a:solidFill>
            </a:endParaRPr>
          </a:p>
          <a:p>
            <a:pPr marL="171450" lvl="0" indent="-171450">
              <a:buFontTx/>
              <a:buChar char="-"/>
            </a:pPr>
            <a:endParaRPr lang="it-IT" sz="1100" dirty="0">
              <a:solidFill>
                <a:prstClr val="black"/>
              </a:solidFill>
            </a:endParaRPr>
          </a:p>
          <a:p>
            <a:pPr lvl="0"/>
            <a:endParaRPr lang="it-IT" sz="1100" dirty="0" smtClean="0">
              <a:solidFill>
                <a:prstClr val="black"/>
              </a:solidFill>
            </a:endParaRPr>
          </a:p>
          <a:p>
            <a:pPr lvl="0"/>
            <a:endParaRPr lang="it-IT" sz="1100" dirty="0" smtClean="0">
              <a:solidFill>
                <a:prstClr val="black"/>
              </a:solidFill>
            </a:endParaRPr>
          </a:p>
          <a:p>
            <a:pPr marL="171450" lvl="0" indent="-171450">
              <a:buFontTx/>
              <a:buChar char="-"/>
            </a:pPr>
            <a:endParaRPr lang="it-IT" sz="1100" dirty="0">
              <a:solidFill>
                <a:prstClr val="black"/>
              </a:solidFill>
            </a:endParaRPr>
          </a:p>
          <a:p>
            <a:pPr marL="171450" lvl="0" indent="-171450">
              <a:buFontTx/>
              <a:buChar char="-"/>
            </a:pPr>
            <a:endParaRPr lang="it-IT" sz="1100" dirty="0">
              <a:solidFill>
                <a:prstClr val="black"/>
              </a:solidFill>
            </a:endParaRPr>
          </a:p>
        </p:txBody>
      </p:sp>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17685" y="4029077"/>
            <a:ext cx="2330179" cy="2582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Freccia a sinistra 11"/>
          <p:cNvSpPr/>
          <p:nvPr/>
        </p:nvSpPr>
        <p:spPr>
          <a:xfrm rot="20978454">
            <a:off x="3065462" y="2958334"/>
            <a:ext cx="1977332" cy="45719"/>
          </a:xfrm>
          <a:prstGeom prst="leftArrow">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4367" y="939493"/>
            <a:ext cx="2304256" cy="7149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707904" y="3387328"/>
            <a:ext cx="2377971" cy="3006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76256" y="3418338"/>
            <a:ext cx="2038056" cy="3036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Freccia a sinistra 10"/>
          <p:cNvSpPr/>
          <p:nvPr/>
        </p:nvSpPr>
        <p:spPr>
          <a:xfrm rot="20124922">
            <a:off x="2744802" y="3603905"/>
            <a:ext cx="2394144" cy="45719"/>
          </a:xfrm>
          <a:prstGeom prst="leftArrow">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Freccia a sinistra 14"/>
          <p:cNvSpPr/>
          <p:nvPr/>
        </p:nvSpPr>
        <p:spPr>
          <a:xfrm>
            <a:off x="6319845" y="4913693"/>
            <a:ext cx="432047" cy="45719"/>
          </a:xfrm>
          <a:prstGeom prst="leftArrow">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6" name="Freccia a sinistra 15"/>
          <p:cNvSpPr/>
          <p:nvPr/>
        </p:nvSpPr>
        <p:spPr>
          <a:xfrm>
            <a:off x="2843808" y="4909022"/>
            <a:ext cx="720079" cy="45719"/>
          </a:xfrm>
          <a:prstGeom prst="leftArrow">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 name="CasellaDiTesto 3"/>
          <p:cNvSpPr txBox="1"/>
          <p:nvPr/>
        </p:nvSpPr>
        <p:spPr>
          <a:xfrm>
            <a:off x="6214960" y="4262692"/>
            <a:ext cx="641815" cy="461665"/>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wrap="square" rtlCol="0">
            <a:spAutoFit/>
          </a:bodyPr>
          <a:lstStyle/>
          <a:p>
            <a:r>
              <a:rPr lang="it-IT" sz="1200" dirty="0" smtClean="0"/>
              <a:t>Copia  Incolla</a:t>
            </a:r>
            <a:endParaRPr lang="it-IT" sz="1200" dirty="0"/>
          </a:p>
        </p:txBody>
      </p:sp>
      <p:sp>
        <p:nvSpPr>
          <p:cNvPr id="17" name="CasellaDiTesto 16"/>
          <p:cNvSpPr txBox="1"/>
          <p:nvPr/>
        </p:nvSpPr>
        <p:spPr>
          <a:xfrm>
            <a:off x="3026955" y="4262691"/>
            <a:ext cx="641815" cy="461665"/>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wrap="square" rtlCol="0">
            <a:spAutoFit/>
          </a:bodyPr>
          <a:lstStyle/>
          <a:p>
            <a:r>
              <a:rPr lang="it-IT" sz="1200" dirty="0" smtClean="0"/>
              <a:t>Copia  Incolla</a:t>
            </a:r>
            <a:endParaRPr lang="it-IT" sz="1200" dirty="0"/>
          </a:p>
        </p:txBody>
      </p:sp>
    </p:spTree>
    <p:extLst>
      <p:ext uri="{BB962C8B-B14F-4D97-AF65-F5344CB8AC3E}">
        <p14:creationId xmlns:p14="http://schemas.microsoft.com/office/powerpoint/2010/main" val="38320385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562074"/>
          </a:xfrm>
        </p:spPr>
        <p:txBody>
          <a:bodyPr>
            <a:normAutofit/>
          </a:bodyPr>
          <a:lstStyle/>
          <a:p>
            <a:r>
              <a:rPr lang="it-IT" sz="1800" dirty="0"/>
              <a:t>Lavorazione Scheda- </a:t>
            </a:r>
            <a:r>
              <a:rPr lang="it-IT" sz="1800" b="1" dirty="0"/>
              <a:t>Inserimento documento </a:t>
            </a:r>
            <a:r>
              <a:rPr lang="it-IT" sz="1800" dirty="0"/>
              <a:t>– Proposta Delibera </a:t>
            </a:r>
            <a:r>
              <a:rPr lang="it-IT" sz="1800" dirty="0" smtClean="0"/>
              <a:t>- 1 </a:t>
            </a:r>
            <a:endParaRPr lang="it-IT" sz="1800" dirty="0"/>
          </a:p>
        </p:txBody>
      </p:sp>
      <p:sp>
        <p:nvSpPr>
          <p:cNvPr id="4" name="CasellaDiTesto 3"/>
          <p:cNvSpPr txBox="1"/>
          <p:nvPr/>
        </p:nvSpPr>
        <p:spPr>
          <a:xfrm>
            <a:off x="4729176" y="836712"/>
            <a:ext cx="3960440" cy="3139321"/>
          </a:xfrm>
          <a:prstGeom prst="rect">
            <a:avLst/>
          </a:prstGeom>
          <a:noFill/>
        </p:spPr>
        <p:txBody>
          <a:bodyPr wrap="square" rtlCol="0">
            <a:spAutoFit/>
          </a:bodyPr>
          <a:lstStyle/>
          <a:p>
            <a:pPr marL="171450" lvl="0" indent="-171450">
              <a:buFontTx/>
              <a:buChar char="-"/>
            </a:pPr>
            <a:endParaRPr lang="it-IT" sz="1100" dirty="0">
              <a:solidFill>
                <a:prstClr val="black"/>
              </a:solidFill>
            </a:endParaRPr>
          </a:p>
          <a:p>
            <a:pPr lvl="0"/>
            <a:r>
              <a:rPr lang="it-IT" sz="1100" b="1" u="sng" dirty="0" smtClean="0">
                <a:solidFill>
                  <a:prstClr val="black"/>
                </a:solidFill>
              </a:rPr>
              <a:t>Regole:</a:t>
            </a:r>
            <a:r>
              <a:rPr lang="it-IT" sz="1100" b="1" dirty="0" smtClean="0">
                <a:solidFill>
                  <a:prstClr val="black"/>
                </a:solidFill>
              </a:rPr>
              <a:t> il testo di competenza inserito nella delibera deve:</a:t>
            </a:r>
          </a:p>
          <a:p>
            <a:pPr lvl="0"/>
            <a:endParaRPr lang="it-IT" sz="1100" b="1" dirty="0" smtClean="0">
              <a:solidFill>
                <a:prstClr val="black"/>
              </a:solidFill>
            </a:endParaRPr>
          </a:p>
          <a:p>
            <a:pPr lvl="0"/>
            <a:r>
              <a:rPr lang="it-IT" sz="1100" dirty="0">
                <a:solidFill>
                  <a:prstClr val="black"/>
                </a:solidFill>
              </a:rPr>
              <a:t>A</a:t>
            </a:r>
            <a:r>
              <a:rPr lang="it-IT" sz="1100" dirty="0" smtClean="0">
                <a:solidFill>
                  <a:prstClr val="black"/>
                </a:solidFill>
              </a:rPr>
              <a:t> - Contenere i dati necessari  da riportare o </a:t>
            </a:r>
            <a:r>
              <a:rPr lang="it-IT" sz="1100" dirty="0">
                <a:solidFill>
                  <a:prstClr val="black"/>
                </a:solidFill>
              </a:rPr>
              <a:t>d</a:t>
            </a:r>
            <a:r>
              <a:rPr lang="it-IT" sz="1100" dirty="0" smtClean="0">
                <a:solidFill>
                  <a:prstClr val="black"/>
                </a:solidFill>
              </a:rPr>
              <a:t>a verificare  in  tute le fasi dell’iter deliberativo. Esempi:</a:t>
            </a:r>
          </a:p>
          <a:p>
            <a:r>
              <a:rPr lang="it-IT" sz="1100" dirty="0">
                <a:solidFill>
                  <a:prstClr val="black"/>
                </a:solidFill>
              </a:rPr>
              <a:t> </a:t>
            </a:r>
            <a:r>
              <a:rPr lang="it-IT" sz="1100" dirty="0" smtClean="0">
                <a:solidFill>
                  <a:prstClr val="black"/>
                </a:solidFill>
              </a:rPr>
              <a:t>     - presenza di Importi,  lordi o  esclusa/inclusa IVA ….</a:t>
            </a:r>
            <a:r>
              <a:rPr lang="it-IT" sz="1100" dirty="0">
                <a:solidFill>
                  <a:prstClr val="black"/>
                </a:solidFill>
              </a:rPr>
              <a:t> </a:t>
            </a:r>
            <a:endParaRPr lang="it-IT" sz="1100" dirty="0" smtClean="0">
              <a:solidFill>
                <a:prstClr val="black"/>
              </a:solidFill>
            </a:endParaRPr>
          </a:p>
          <a:p>
            <a:r>
              <a:rPr lang="it-IT" sz="1100" dirty="0">
                <a:solidFill>
                  <a:prstClr val="black"/>
                </a:solidFill>
              </a:rPr>
              <a:t> </a:t>
            </a:r>
            <a:r>
              <a:rPr lang="it-IT" sz="1100" dirty="0" smtClean="0">
                <a:solidFill>
                  <a:prstClr val="black"/>
                </a:solidFill>
              </a:rPr>
              <a:t>     - </a:t>
            </a:r>
            <a:r>
              <a:rPr lang="it-IT" sz="1100" dirty="0">
                <a:solidFill>
                  <a:prstClr val="black"/>
                </a:solidFill>
              </a:rPr>
              <a:t>da imputare a </a:t>
            </a:r>
            <a:r>
              <a:rPr lang="it-IT" sz="1100" dirty="0" smtClean="0">
                <a:solidFill>
                  <a:prstClr val="black"/>
                </a:solidFill>
              </a:rPr>
              <a:t>bilancio aziendale o fondi di struttura …</a:t>
            </a:r>
            <a:endParaRPr lang="it-IT" sz="1100" dirty="0">
              <a:solidFill>
                <a:prstClr val="black"/>
              </a:solidFill>
            </a:endParaRPr>
          </a:p>
          <a:p>
            <a:pPr lvl="0"/>
            <a:r>
              <a:rPr lang="it-IT" sz="1100" dirty="0" smtClean="0">
                <a:solidFill>
                  <a:prstClr val="black"/>
                </a:solidFill>
              </a:rPr>
              <a:t>      - numero di autorizzazione, anno ….  N. Sub </a:t>
            </a:r>
          </a:p>
          <a:p>
            <a:pPr lvl="0"/>
            <a:r>
              <a:rPr lang="it-IT" sz="1100" dirty="0">
                <a:solidFill>
                  <a:prstClr val="black"/>
                </a:solidFill>
              </a:rPr>
              <a:t> </a:t>
            </a:r>
            <a:r>
              <a:rPr lang="it-IT" sz="1100" dirty="0" smtClean="0">
                <a:solidFill>
                  <a:prstClr val="black"/>
                </a:solidFill>
              </a:rPr>
              <a:t>     - tipologia  centro di costo …</a:t>
            </a:r>
          </a:p>
          <a:p>
            <a:pPr lvl="0"/>
            <a:r>
              <a:rPr lang="it-IT" sz="1100" dirty="0">
                <a:solidFill>
                  <a:prstClr val="black"/>
                </a:solidFill>
              </a:rPr>
              <a:t> </a:t>
            </a:r>
            <a:r>
              <a:rPr lang="it-IT" sz="1100" dirty="0" smtClean="0">
                <a:solidFill>
                  <a:prstClr val="black"/>
                </a:solidFill>
              </a:rPr>
              <a:t>     - N. Centro di costo …</a:t>
            </a:r>
          </a:p>
          <a:p>
            <a:pPr lvl="0"/>
            <a:r>
              <a:rPr lang="it-IT" sz="1100" dirty="0">
                <a:solidFill>
                  <a:prstClr val="black"/>
                </a:solidFill>
              </a:rPr>
              <a:t> </a:t>
            </a:r>
            <a:r>
              <a:rPr lang="it-IT" sz="1100" dirty="0" smtClean="0">
                <a:solidFill>
                  <a:prstClr val="black"/>
                </a:solidFill>
              </a:rPr>
              <a:t>     - N. di conto e descrizione</a:t>
            </a:r>
          </a:p>
          <a:p>
            <a:pPr lvl="0"/>
            <a:r>
              <a:rPr lang="it-IT" sz="1100" dirty="0">
                <a:solidFill>
                  <a:prstClr val="black"/>
                </a:solidFill>
              </a:rPr>
              <a:t> </a:t>
            </a:r>
            <a:r>
              <a:rPr lang="it-IT" sz="1100" dirty="0" smtClean="0">
                <a:solidFill>
                  <a:prstClr val="black"/>
                </a:solidFill>
              </a:rPr>
              <a:t>     </a:t>
            </a:r>
          </a:p>
          <a:p>
            <a:pPr lvl="0"/>
            <a:r>
              <a:rPr lang="it-IT" sz="1100" dirty="0">
                <a:solidFill>
                  <a:prstClr val="black"/>
                </a:solidFill>
              </a:rPr>
              <a:t>B</a:t>
            </a:r>
            <a:r>
              <a:rPr lang="it-IT" sz="1100" dirty="0" smtClean="0">
                <a:solidFill>
                  <a:prstClr val="black"/>
                </a:solidFill>
              </a:rPr>
              <a:t> -  Il testo e gli allegati  devono essere  controllati e sistemati a secondo della  formattazione che si presenta </a:t>
            </a:r>
          </a:p>
          <a:p>
            <a:pPr lvl="0"/>
            <a:r>
              <a:rPr lang="it-IT" sz="1100" dirty="0" smtClean="0">
                <a:solidFill>
                  <a:prstClr val="black"/>
                </a:solidFill>
              </a:rPr>
              <a:t>(</a:t>
            </a:r>
            <a:r>
              <a:rPr lang="it-IT" sz="1100" dirty="0" err="1" smtClean="0">
                <a:solidFill>
                  <a:prstClr val="black"/>
                </a:solidFill>
              </a:rPr>
              <a:t>N.b</a:t>
            </a:r>
            <a:r>
              <a:rPr lang="it-IT" sz="1100" dirty="0" smtClean="0">
                <a:solidFill>
                  <a:prstClr val="black"/>
                </a:solidFill>
              </a:rPr>
              <a:t>: attenzione all’inserimento di tabelle  o  immagini).</a:t>
            </a:r>
          </a:p>
          <a:p>
            <a:pPr lvl="0"/>
            <a:endParaRPr lang="it-IT" sz="1100" dirty="0" smtClean="0">
              <a:solidFill>
                <a:prstClr val="black"/>
              </a:solidFill>
            </a:endParaRPr>
          </a:p>
          <a:p>
            <a:pPr lvl="0"/>
            <a:r>
              <a:rPr lang="it-IT" sz="1100" dirty="0">
                <a:solidFill>
                  <a:prstClr val="black"/>
                </a:solidFill>
              </a:rPr>
              <a:t>C</a:t>
            </a:r>
            <a:r>
              <a:rPr lang="it-IT" sz="1100" dirty="0" smtClean="0">
                <a:solidFill>
                  <a:prstClr val="black"/>
                </a:solidFill>
              </a:rPr>
              <a:t> -  nella sezione «Allegati»  inserire sempre il file testo  inserito di competenza nella delibera  in formato Word.</a:t>
            </a:r>
            <a:endParaRPr lang="it-IT" dirty="0"/>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0414" y="795448"/>
            <a:ext cx="2880320" cy="4012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2278" y="4797152"/>
            <a:ext cx="3528391" cy="1777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ttangolo 2"/>
          <p:cNvSpPr/>
          <p:nvPr/>
        </p:nvSpPr>
        <p:spPr>
          <a:xfrm>
            <a:off x="4426749" y="5158353"/>
            <a:ext cx="4263523" cy="430887"/>
          </a:xfrm>
          <a:prstGeom prst="rect">
            <a:avLst/>
          </a:prstGeom>
        </p:spPr>
        <p:txBody>
          <a:bodyPr wrap="square">
            <a:spAutoFit/>
          </a:bodyPr>
          <a:lstStyle/>
          <a:p>
            <a:pPr marL="171450" lvl="0" indent="-171450">
              <a:buFontTx/>
              <a:buChar char="-"/>
            </a:pPr>
            <a:r>
              <a:rPr lang="it-IT" sz="1100" dirty="0">
                <a:solidFill>
                  <a:prstClr val="black"/>
                </a:solidFill>
              </a:rPr>
              <a:t>4 - salvando il documento, il sistema chiederà se si vuole sostituire al documento corrente.</a:t>
            </a:r>
          </a:p>
        </p:txBody>
      </p:sp>
      <p:sp>
        <p:nvSpPr>
          <p:cNvPr id="6" name="Rettangolo 5"/>
          <p:cNvSpPr/>
          <p:nvPr/>
        </p:nvSpPr>
        <p:spPr>
          <a:xfrm>
            <a:off x="4424052" y="4480737"/>
            <a:ext cx="4266220" cy="430887"/>
          </a:xfrm>
          <a:prstGeom prst="rect">
            <a:avLst/>
          </a:prstGeom>
        </p:spPr>
        <p:txBody>
          <a:bodyPr wrap="square">
            <a:spAutoFit/>
          </a:bodyPr>
          <a:lstStyle/>
          <a:p>
            <a:pPr marL="171450" lvl="0" indent="-171450">
              <a:buFontTx/>
              <a:buChar char="-"/>
            </a:pPr>
            <a:r>
              <a:rPr lang="it-IT" sz="1100" dirty="0">
                <a:solidFill>
                  <a:prstClr val="black"/>
                </a:solidFill>
              </a:rPr>
              <a:t>3 - digitare il nominativo del Responsabile Dirigente Procedimento e relativo USC</a:t>
            </a:r>
          </a:p>
        </p:txBody>
      </p:sp>
      <p:sp>
        <p:nvSpPr>
          <p:cNvPr id="13" name="Freccia a sinistra 12"/>
          <p:cNvSpPr/>
          <p:nvPr/>
        </p:nvSpPr>
        <p:spPr>
          <a:xfrm rot="300105" flipV="1">
            <a:off x="1914875" y="4457224"/>
            <a:ext cx="2629543" cy="47027"/>
          </a:xfrm>
          <a:prstGeom prst="leftArrow">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4" name="Freccia a sinistra 13"/>
          <p:cNvSpPr/>
          <p:nvPr/>
        </p:nvSpPr>
        <p:spPr>
          <a:xfrm rot="20544985" flipV="1">
            <a:off x="2937096" y="5617999"/>
            <a:ext cx="1624545" cy="50624"/>
          </a:xfrm>
          <a:prstGeom prst="leftArrow">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4103"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7663" y="760341"/>
            <a:ext cx="2254177" cy="17990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4"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4706" y="1844824"/>
            <a:ext cx="2187134" cy="23762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52920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850106"/>
          </a:xfrm>
        </p:spPr>
        <p:txBody>
          <a:bodyPr/>
          <a:lstStyle/>
          <a:p>
            <a:r>
              <a:rPr lang="it-IT" sz="1800" dirty="0">
                <a:solidFill>
                  <a:prstClr val="black"/>
                </a:solidFill>
              </a:rPr>
              <a:t>Lavorazione Scheda- </a:t>
            </a:r>
            <a:r>
              <a:rPr lang="it-IT" sz="1800" b="1" dirty="0">
                <a:solidFill>
                  <a:prstClr val="black"/>
                </a:solidFill>
              </a:rPr>
              <a:t>Inserimento documento </a:t>
            </a:r>
            <a:r>
              <a:rPr lang="it-IT" sz="1800" dirty="0">
                <a:solidFill>
                  <a:prstClr val="black"/>
                </a:solidFill>
              </a:rPr>
              <a:t>– Proposta Delibera </a:t>
            </a:r>
            <a:r>
              <a:rPr lang="it-IT" sz="1800" dirty="0" smtClean="0">
                <a:solidFill>
                  <a:prstClr val="black"/>
                </a:solidFill>
              </a:rPr>
              <a:t>- 1</a:t>
            </a:r>
            <a:endParaRPr lang="it-IT"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4" y="2178863"/>
            <a:ext cx="5095875" cy="3848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CasellaDiTesto 5"/>
          <p:cNvSpPr txBox="1"/>
          <p:nvPr/>
        </p:nvSpPr>
        <p:spPr>
          <a:xfrm>
            <a:off x="590619" y="1340768"/>
            <a:ext cx="6696744" cy="815608"/>
          </a:xfrm>
          <a:prstGeom prst="rect">
            <a:avLst/>
          </a:prstGeom>
          <a:noFill/>
        </p:spPr>
        <p:txBody>
          <a:bodyPr wrap="square" rtlCol="0">
            <a:spAutoFit/>
          </a:bodyPr>
          <a:lstStyle/>
          <a:p>
            <a:r>
              <a:rPr lang="it-IT" sz="1400" b="1" i="1" dirty="0" smtClean="0"/>
              <a:t>Sezione di competenza Responsabile Dirigente USC Proponente:</a:t>
            </a:r>
          </a:p>
          <a:p>
            <a:endParaRPr lang="it-IT" sz="1100" dirty="0"/>
          </a:p>
          <a:p>
            <a:r>
              <a:rPr lang="it-IT" sz="1100" dirty="0" smtClean="0"/>
              <a:t>- Nei modelli  seguenti si presenta all’attenzione del Responsabile Dirigente  l’attestazione di regolarità amministrativo - contabile dove sono indicati le presenze/assenze di costi o ricavi:</a:t>
            </a:r>
            <a:endParaRPr lang="it-IT" sz="1100" dirty="0"/>
          </a:p>
        </p:txBody>
      </p:sp>
      <p:sp>
        <p:nvSpPr>
          <p:cNvPr id="7" name="CasellaDiTesto 6"/>
          <p:cNvSpPr txBox="1"/>
          <p:nvPr/>
        </p:nvSpPr>
        <p:spPr>
          <a:xfrm>
            <a:off x="827584" y="6091010"/>
            <a:ext cx="6408712" cy="430887"/>
          </a:xfrm>
          <a:prstGeom prst="rect">
            <a:avLst/>
          </a:prstGeom>
          <a:noFill/>
        </p:spPr>
        <p:txBody>
          <a:bodyPr wrap="square" rtlCol="0">
            <a:spAutoFit/>
          </a:bodyPr>
          <a:lstStyle/>
          <a:p>
            <a:r>
              <a:rPr lang="it-IT" sz="1100" dirty="0" smtClean="0"/>
              <a:t>- Se non sono presenti costi/ricavi il sistema imposta il flusso direttamente alla fase di «</a:t>
            </a:r>
            <a:r>
              <a:rPr lang="it-IT" sz="1100" b="1" dirty="0" smtClean="0"/>
              <a:t>ricezione fascicolo</a:t>
            </a:r>
            <a:r>
              <a:rPr lang="it-IT" sz="1100" dirty="0" smtClean="0"/>
              <a:t>» </a:t>
            </a:r>
          </a:p>
          <a:p>
            <a:r>
              <a:rPr lang="it-IT" sz="1100" dirty="0" smtClean="0"/>
              <a:t>- I «Campi» in grigio si auto-compilano alla chiusura/salvataggio del documento</a:t>
            </a:r>
            <a:endParaRPr lang="it-IT" sz="1100" dirty="0"/>
          </a:p>
        </p:txBody>
      </p:sp>
    </p:spTree>
    <p:extLst>
      <p:ext uri="{BB962C8B-B14F-4D97-AF65-F5344CB8AC3E}">
        <p14:creationId xmlns:p14="http://schemas.microsoft.com/office/powerpoint/2010/main" val="9381042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1800" dirty="0">
                <a:solidFill>
                  <a:prstClr val="black"/>
                </a:solidFill>
              </a:rPr>
              <a:t>Lavorazione Scheda- </a:t>
            </a:r>
            <a:r>
              <a:rPr lang="it-IT" sz="1800" b="1" dirty="0">
                <a:solidFill>
                  <a:prstClr val="black"/>
                </a:solidFill>
              </a:rPr>
              <a:t>Inserimento documento </a:t>
            </a:r>
            <a:r>
              <a:rPr lang="it-IT" sz="1800" dirty="0">
                <a:solidFill>
                  <a:prstClr val="black"/>
                </a:solidFill>
              </a:rPr>
              <a:t>– Proposta </a:t>
            </a:r>
            <a:r>
              <a:rPr lang="it-IT" sz="1800" dirty="0" smtClean="0">
                <a:solidFill>
                  <a:prstClr val="black"/>
                </a:solidFill>
              </a:rPr>
              <a:t>Delibera 1</a:t>
            </a:r>
            <a:endParaRPr lang="it-IT"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424274"/>
            <a:ext cx="3915261" cy="3428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984" y="2424274"/>
            <a:ext cx="3870218" cy="3565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asellaDiTesto 3"/>
          <p:cNvSpPr txBox="1"/>
          <p:nvPr/>
        </p:nvSpPr>
        <p:spPr>
          <a:xfrm>
            <a:off x="683568" y="1224080"/>
            <a:ext cx="6048672" cy="1031051"/>
          </a:xfrm>
          <a:prstGeom prst="rect">
            <a:avLst/>
          </a:prstGeom>
          <a:noFill/>
        </p:spPr>
        <p:txBody>
          <a:bodyPr wrap="square" rtlCol="0">
            <a:spAutoFit/>
          </a:bodyPr>
          <a:lstStyle/>
          <a:p>
            <a:pPr lvl="0"/>
            <a:r>
              <a:rPr lang="it-IT" sz="1400" b="1" i="1" dirty="0">
                <a:solidFill>
                  <a:prstClr val="black"/>
                </a:solidFill>
              </a:rPr>
              <a:t>Sezione di competenza </a:t>
            </a:r>
            <a:r>
              <a:rPr lang="it-IT" sz="1400" b="1" i="1" dirty="0" smtClean="0">
                <a:solidFill>
                  <a:prstClr val="black"/>
                </a:solidFill>
              </a:rPr>
              <a:t>Gestore Budget:</a:t>
            </a:r>
          </a:p>
          <a:p>
            <a:pPr lvl="0"/>
            <a:endParaRPr lang="it-IT" sz="1100" dirty="0" smtClean="0">
              <a:solidFill>
                <a:prstClr val="black"/>
              </a:solidFill>
            </a:endParaRPr>
          </a:p>
          <a:p>
            <a:pPr lvl="0"/>
            <a:r>
              <a:rPr lang="it-IT" sz="1100" dirty="0" smtClean="0">
                <a:solidFill>
                  <a:prstClr val="black"/>
                </a:solidFill>
              </a:rPr>
              <a:t>In presenza di Costi/Ricavi, i </a:t>
            </a:r>
            <a:r>
              <a:rPr lang="it-IT" sz="1100" dirty="0">
                <a:solidFill>
                  <a:prstClr val="black"/>
                </a:solidFill>
              </a:rPr>
              <a:t>modelli  seguenti si </a:t>
            </a:r>
            <a:r>
              <a:rPr lang="it-IT" sz="1100" dirty="0" smtClean="0">
                <a:solidFill>
                  <a:prstClr val="black"/>
                </a:solidFill>
              </a:rPr>
              <a:t>presentano  </a:t>
            </a:r>
            <a:r>
              <a:rPr lang="it-IT" sz="1100" dirty="0">
                <a:solidFill>
                  <a:prstClr val="black"/>
                </a:solidFill>
              </a:rPr>
              <a:t>all’attenzione </a:t>
            </a:r>
            <a:r>
              <a:rPr lang="it-IT" sz="1100" dirty="0" smtClean="0">
                <a:solidFill>
                  <a:prstClr val="black"/>
                </a:solidFill>
              </a:rPr>
              <a:t>del Gestore di Budget per la compilazione necessaria dei dati </a:t>
            </a:r>
            <a:r>
              <a:rPr lang="it-IT" sz="1100" smtClean="0">
                <a:solidFill>
                  <a:prstClr val="black"/>
                </a:solidFill>
              </a:rPr>
              <a:t>di competenza.</a:t>
            </a:r>
            <a:endParaRPr lang="it-IT" sz="1400" b="1" i="1" dirty="0">
              <a:solidFill>
                <a:prstClr val="black"/>
              </a:solidFill>
            </a:endParaRPr>
          </a:p>
          <a:p>
            <a:pPr lvl="0"/>
            <a:endParaRPr lang="it-IT" sz="1400" b="1" i="1" dirty="0">
              <a:solidFill>
                <a:prstClr val="black"/>
              </a:solidFill>
            </a:endParaRPr>
          </a:p>
        </p:txBody>
      </p:sp>
    </p:spTree>
    <p:extLst>
      <p:ext uri="{BB962C8B-B14F-4D97-AF65-F5344CB8AC3E}">
        <p14:creationId xmlns:p14="http://schemas.microsoft.com/office/powerpoint/2010/main" val="7913308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1800" dirty="0">
                <a:solidFill>
                  <a:prstClr val="black"/>
                </a:solidFill>
              </a:rPr>
              <a:t>Lavorazione Scheda- </a:t>
            </a:r>
            <a:r>
              <a:rPr lang="it-IT" sz="1800" b="1" dirty="0">
                <a:solidFill>
                  <a:prstClr val="black"/>
                </a:solidFill>
              </a:rPr>
              <a:t>Inserimento documento </a:t>
            </a:r>
            <a:r>
              <a:rPr lang="it-IT" sz="1800" dirty="0">
                <a:solidFill>
                  <a:prstClr val="black"/>
                </a:solidFill>
              </a:rPr>
              <a:t>– Proposta </a:t>
            </a:r>
            <a:r>
              <a:rPr lang="it-IT" sz="1800" dirty="0" smtClean="0">
                <a:solidFill>
                  <a:prstClr val="black"/>
                </a:solidFill>
              </a:rPr>
              <a:t>Delibera 1</a:t>
            </a:r>
            <a:endParaRPr lang="it-IT"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2420888"/>
            <a:ext cx="3848374" cy="3240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asellaDiTesto 3"/>
          <p:cNvSpPr txBox="1"/>
          <p:nvPr/>
        </p:nvSpPr>
        <p:spPr>
          <a:xfrm>
            <a:off x="755576" y="1484784"/>
            <a:ext cx="5976664" cy="815608"/>
          </a:xfrm>
          <a:prstGeom prst="rect">
            <a:avLst/>
          </a:prstGeom>
          <a:noFill/>
        </p:spPr>
        <p:txBody>
          <a:bodyPr wrap="square" rtlCol="0">
            <a:spAutoFit/>
          </a:bodyPr>
          <a:lstStyle/>
          <a:p>
            <a:pPr lvl="0"/>
            <a:r>
              <a:rPr lang="it-IT" sz="1400" b="1" i="1" dirty="0">
                <a:solidFill>
                  <a:prstClr val="black"/>
                </a:solidFill>
              </a:rPr>
              <a:t>Sezione di competenza </a:t>
            </a:r>
            <a:r>
              <a:rPr lang="it-IT" sz="1400" b="1" i="1" dirty="0" smtClean="0">
                <a:solidFill>
                  <a:prstClr val="black"/>
                </a:solidFill>
              </a:rPr>
              <a:t>USC Amministrazione Finanza e Controllo:</a:t>
            </a:r>
          </a:p>
          <a:p>
            <a:pPr lvl="0"/>
            <a:endParaRPr lang="it-IT" sz="1100" dirty="0" smtClean="0">
              <a:solidFill>
                <a:prstClr val="black"/>
              </a:solidFill>
            </a:endParaRPr>
          </a:p>
          <a:p>
            <a:pPr lvl="0"/>
            <a:r>
              <a:rPr lang="it-IT" sz="1100" dirty="0">
                <a:solidFill>
                  <a:prstClr val="black"/>
                </a:solidFill>
              </a:rPr>
              <a:t>In presenza di Costi/Ricavi, </a:t>
            </a:r>
            <a:r>
              <a:rPr lang="it-IT" sz="1100" dirty="0" smtClean="0">
                <a:solidFill>
                  <a:prstClr val="black"/>
                </a:solidFill>
              </a:rPr>
              <a:t>i </a:t>
            </a:r>
            <a:r>
              <a:rPr lang="it-IT" sz="1100" dirty="0">
                <a:solidFill>
                  <a:prstClr val="black"/>
                </a:solidFill>
              </a:rPr>
              <a:t>modelli  seguenti si presentano  all’attenzione del </a:t>
            </a:r>
            <a:r>
              <a:rPr lang="it-IT" sz="1100" dirty="0" smtClean="0">
                <a:solidFill>
                  <a:prstClr val="black"/>
                </a:solidFill>
              </a:rPr>
              <a:t>USC Amministrazione Finanza e Controllo per </a:t>
            </a:r>
            <a:r>
              <a:rPr lang="it-IT" sz="1100" dirty="0">
                <a:solidFill>
                  <a:prstClr val="black"/>
                </a:solidFill>
              </a:rPr>
              <a:t>la compilazione necessaria dei </a:t>
            </a:r>
            <a:r>
              <a:rPr lang="it-IT" sz="1100" dirty="0" smtClean="0">
                <a:solidFill>
                  <a:prstClr val="black"/>
                </a:solidFill>
              </a:rPr>
              <a:t>dati di competenza.</a:t>
            </a:r>
            <a:endParaRPr lang="it-IT" sz="1100" dirty="0">
              <a:solidFill>
                <a:prstClr val="black"/>
              </a:solidFill>
            </a:endParaRPr>
          </a:p>
        </p:txBody>
      </p:sp>
    </p:spTree>
    <p:extLst>
      <p:ext uri="{BB962C8B-B14F-4D97-AF65-F5344CB8AC3E}">
        <p14:creationId xmlns:p14="http://schemas.microsoft.com/office/powerpoint/2010/main" val="1806194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01256" y="305308"/>
            <a:ext cx="8229600" cy="418058"/>
          </a:xfrm>
        </p:spPr>
        <p:txBody>
          <a:bodyPr>
            <a:normAutofit/>
          </a:bodyPr>
          <a:lstStyle/>
          <a:p>
            <a:r>
              <a:rPr lang="it-IT" sz="1800" dirty="0" smtClean="0"/>
              <a:t>Lavorazione Scheda- Inserimento Allegati </a:t>
            </a:r>
            <a:r>
              <a:rPr lang="it-IT" sz="1800" dirty="0"/>
              <a:t>– </a:t>
            </a:r>
            <a:r>
              <a:rPr lang="it-IT" sz="1800" b="1" dirty="0"/>
              <a:t>Proposta Delibera </a:t>
            </a:r>
            <a:r>
              <a:rPr lang="it-IT" sz="1800" dirty="0"/>
              <a:t>- 1</a:t>
            </a:r>
          </a:p>
        </p:txBody>
      </p:sp>
      <p:sp>
        <p:nvSpPr>
          <p:cNvPr id="4" name="Rettangolo 3"/>
          <p:cNvSpPr/>
          <p:nvPr/>
        </p:nvSpPr>
        <p:spPr>
          <a:xfrm>
            <a:off x="340351" y="791126"/>
            <a:ext cx="6840760" cy="261610"/>
          </a:xfrm>
          <a:prstGeom prst="rect">
            <a:avLst/>
          </a:prstGeom>
        </p:spPr>
        <p:txBody>
          <a:bodyPr wrap="square">
            <a:spAutoFit/>
          </a:bodyPr>
          <a:lstStyle/>
          <a:p>
            <a:r>
              <a:rPr lang="it-IT" sz="1100" dirty="0" smtClean="0"/>
              <a:t>12 - </a:t>
            </a:r>
            <a:r>
              <a:rPr lang="it-IT" sz="1100" b="1" dirty="0" smtClean="0"/>
              <a:t>Visualizzazione</a:t>
            </a:r>
            <a:r>
              <a:rPr lang="it-IT" sz="1100" b="1" dirty="0"/>
              <a:t>, aggiunta o rimozione di Allegati</a:t>
            </a:r>
          </a:p>
        </p:txBody>
      </p:sp>
      <p:pic>
        <p:nvPicPr>
          <p:cNvPr id="5" name="Immagine 4"/>
          <p:cNvPicPr/>
          <p:nvPr/>
        </p:nvPicPr>
        <p:blipFill>
          <a:blip r:embed="rId3">
            <a:extLst>
              <a:ext uri="{28A0092B-C50C-407E-A947-70E740481C1C}">
                <a14:useLocalDpi xmlns:a14="http://schemas.microsoft.com/office/drawing/2010/main" val="0"/>
              </a:ext>
            </a:extLst>
          </a:blip>
          <a:srcRect/>
          <a:stretch>
            <a:fillRect/>
          </a:stretch>
        </p:blipFill>
        <p:spPr bwMode="auto">
          <a:xfrm>
            <a:off x="459015" y="2636912"/>
            <a:ext cx="5895422" cy="2056900"/>
          </a:xfrm>
          <a:prstGeom prst="rect">
            <a:avLst/>
          </a:prstGeom>
          <a:noFill/>
          <a:ln>
            <a:noFill/>
          </a:ln>
        </p:spPr>
      </p:pic>
      <p:sp>
        <p:nvSpPr>
          <p:cNvPr id="7" name="Rettangolo 6"/>
          <p:cNvSpPr/>
          <p:nvPr/>
        </p:nvSpPr>
        <p:spPr>
          <a:xfrm>
            <a:off x="341699" y="4797152"/>
            <a:ext cx="7574670" cy="600164"/>
          </a:xfrm>
          <a:prstGeom prst="rect">
            <a:avLst/>
          </a:prstGeom>
        </p:spPr>
        <p:txBody>
          <a:bodyPr wrap="square">
            <a:spAutoFit/>
          </a:bodyPr>
          <a:lstStyle/>
          <a:p>
            <a:r>
              <a:rPr lang="it-IT" sz="1100" dirty="0" smtClean="0"/>
              <a:t>13 </a:t>
            </a:r>
            <a:r>
              <a:rPr lang="it-IT" sz="1100" b="1" dirty="0" smtClean="0"/>
              <a:t>- Visualizzazione</a:t>
            </a:r>
            <a:r>
              <a:rPr lang="it-IT" sz="1100" b="1" dirty="0"/>
              <a:t>, aggiunta di Annotazioni</a:t>
            </a:r>
          </a:p>
          <a:p>
            <a:r>
              <a:rPr lang="it-IT" sz="1100" dirty="0" smtClean="0"/>
              <a:t>Oltre </a:t>
            </a:r>
            <a:r>
              <a:rPr lang="it-IT" sz="1100" dirty="0"/>
              <a:t>alla possibilità di aggiungere manualmente un’annotazione, il sistema automaticamente ad ogni passaggio di attività manuale creerà una nota che riporterà l’esito, la data e l’utente che ha svolto l’attività.</a:t>
            </a:r>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9015" y="5471999"/>
            <a:ext cx="6645275" cy="13279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CasellaDiTesto 8"/>
          <p:cNvSpPr txBox="1"/>
          <p:nvPr/>
        </p:nvSpPr>
        <p:spPr>
          <a:xfrm>
            <a:off x="372003" y="1032558"/>
            <a:ext cx="8478774" cy="1723549"/>
          </a:xfrm>
          <a:prstGeom prst="rect">
            <a:avLst/>
          </a:prstGeom>
          <a:noFill/>
        </p:spPr>
        <p:txBody>
          <a:bodyPr wrap="square" rtlCol="0">
            <a:spAutoFit/>
          </a:bodyPr>
          <a:lstStyle/>
          <a:p>
            <a:r>
              <a:rPr lang="it-IT" u="sng" dirty="0" smtClean="0"/>
              <a:t>Inserimento allegati</a:t>
            </a:r>
            <a:r>
              <a:rPr lang="it-IT" dirty="0" smtClean="0"/>
              <a:t>:  </a:t>
            </a:r>
            <a:r>
              <a:rPr lang="it-IT" sz="1100" dirty="0"/>
              <a:t>L</a:t>
            </a:r>
            <a:r>
              <a:rPr lang="it-IT" sz="1100" dirty="0" smtClean="0"/>
              <a:t>a delibera può presentarsi con due tipologie di allegati:   </a:t>
            </a:r>
          </a:p>
          <a:p>
            <a:endParaRPr lang="it-IT" sz="1100" u="sng" dirty="0" smtClean="0"/>
          </a:p>
          <a:p>
            <a:r>
              <a:rPr lang="it-IT" sz="1100" u="sng" dirty="0" smtClean="0"/>
              <a:t>- Allegati parte integrante della delibera </a:t>
            </a:r>
            <a:r>
              <a:rPr lang="it-IT" sz="1100" dirty="0" smtClean="0"/>
              <a:t>: Devono essere inseriti come testo all’interno del </a:t>
            </a:r>
            <a:r>
              <a:rPr lang="it-IT" sz="1100" b="1" dirty="0" smtClean="0"/>
              <a:t>«Documento» a dopo il testo della delibera.    </a:t>
            </a:r>
          </a:p>
          <a:p>
            <a:r>
              <a:rPr lang="it-IT" sz="1100" dirty="0"/>
              <a:t> </a:t>
            </a:r>
            <a:r>
              <a:rPr lang="it-IT" sz="1100" dirty="0" smtClean="0"/>
              <a:t>    Se non in possesso del documento in Word, allegare il file nella sezione </a:t>
            </a:r>
            <a:r>
              <a:rPr lang="it-IT" sz="1100" b="1" dirty="0" smtClean="0"/>
              <a:t>«Allegati» </a:t>
            </a:r>
            <a:r>
              <a:rPr lang="it-IT" sz="1100" dirty="0" smtClean="0"/>
              <a:t>con estensione PDF.</a:t>
            </a:r>
          </a:p>
          <a:p>
            <a:r>
              <a:rPr lang="it-IT" sz="1100" u="sng" dirty="0" smtClean="0"/>
              <a:t>- Allegati non integranti della delibera: </a:t>
            </a:r>
            <a:r>
              <a:rPr lang="it-IT" sz="1100" dirty="0"/>
              <a:t> </a:t>
            </a:r>
            <a:r>
              <a:rPr lang="it-IT" sz="1100" dirty="0" smtClean="0"/>
              <a:t>Devono essere inseriti nella sezione «</a:t>
            </a:r>
            <a:r>
              <a:rPr lang="it-IT" sz="1100" b="1" dirty="0" smtClean="0"/>
              <a:t>Allegati» </a:t>
            </a:r>
            <a:r>
              <a:rPr lang="it-IT" sz="1100" dirty="0" smtClean="0"/>
              <a:t>con la descrizione ed estensione </a:t>
            </a:r>
            <a:r>
              <a:rPr lang="it-IT" sz="1100" dirty="0"/>
              <a:t>.</a:t>
            </a:r>
            <a:r>
              <a:rPr lang="it-IT" sz="1100" b="1" dirty="0" smtClean="0"/>
              <a:t>PDF/A </a:t>
            </a:r>
            <a:r>
              <a:rPr lang="it-IT" sz="1100" dirty="0"/>
              <a:t> </a:t>
            </a:r>
            <a:r>
              <a:rPr lang="it-IT" sz="1100" dirty="0" smtClean="0"/>
              <a:t>(dove possibile ) e</a:t>
            </a:r>
            <a:r>
              <a:rPr lang="it-IT" sz="1100" dirty="0" smtClean="0">
                <a:solidFill>
                  <a:prstClr val="black"/>
                </a:solidFill>
              </a:rPr>
              <a:t>   con l’aggiunta  </a:t>
            </a:r>
            <a:r>
              <a:rPr lang="it-IT" sz="1100" dirty="0">
                <a:solidFill>
                  <a:prstClr val="black"/>
                </a:solidFill>
              </a:rPr>
              <a:t>a</a:t>
            </a:r>
            <a:r>
              <a:rPr lang="it-IT" sz="1100" dirty="0" smtClean="0">
                <a:solidFill>
                  <a:prstClr val="black"/>
                </a:solidFill>
              </a:rPr>
              <a:t>lla </a:t>
            </a:r>
            <a:r>
              <a:rPr lang="it-IT" sz="1100" dirty="0">
                <a:solidFill>
                  <a:prstClr val="black"/>
                </a:solidFill>
              </a:rPr>
              <a:t>denominazione </a:t>
            </a:r>
            <a:r>
              <a:rPr lang="it-IT" sz="1100" dirty="0" smtClean="0">
                <a:solidFill>
                  <a:prstClr val="black"/>
                </a:solidFill>
              </a:rPr>
              <a:t>: -</a:t>
            </a:r>
            <a:r>
              <a:rPr lang="it-IT" sz="1100" dirty="0" smtClean="0">
                <a:solidFill>
                  <a:prstClr val="black"/>
                </a:solidFill>
                <a:sym typeface="Wingdings" pitchFamily="2" charset="2"/>
              </a:rPr>
              <a:t> </a:t>
            </a:r>
            <a:r>
              <a:rPr lang="it-IT" sz="1100" dirty="0" smtClean="0">
                <a:solidFill>
                  <a:prstClr val="black"/>
                </a:solidFill>
              </a:rPr>
              <a:t>ALL_1 </a:t>
            </a:r>
            <a:r>
              <a:rPr lang="it-IT" sz="1100" dirty="0">
                <a:solidFill>
                  <a:prstClr val="black"/>
                </a:solidFill>
              </a:rPr>
              <a:t>………… a seguire   (Es. ALL_1 </a:t>
            </a:r>
            <a:r>
              <a:rPr lang="it-IT" sz="1100" dirty="0" smtClean="0">
                <a:solidFill>
                  <a:prstClr val="black"/>
                </a:solidFill>
              </a:rPr>
              <a:t>Accordo.PDF </a:t>
            </a:r>
            <a:r>
              <a:rPr lang="it-IT" sz="1100" dirty="0">
                <a:solidFill>
                  <a:prstClr val="black"/>
                </a:solidFill>
              </a:rPr>
              <a:t>– ALL_2 </a:t>
            </a:r>
            <a:r>
              <a:rPr lang="it-IT" sz="1100" dirty="0" smtClean="0">
                <a:solidFill>
                  <a:prstClr val="black"/>
                </a:solidFill>
              </a:rPr>
              <a:t>Contratto.PDF)</a:t>
            </a:r>
            <a:r>
              <a:rPr lang="it-IT" sz="1100" dirty="0" smtClean="0"/>
              <a:t>.</a:t>
            </a:r>
          </a:p>
          <a:p>
            <a:pPr marL="171450" indent="-171450">
              <a:buFontTx/>
              <a:buChar char="-"/>
            </a:pPr>
            <a:r>
              <a:rPr lang="it-IT" sz="1100" dirty="0" smtClean="0"/>
              <a:t>I file che risultano firmati digitalmente o con estensione non modificabile possono mantenere la loro estensione d’origine</a:t>
            </a:r>
          </a:p>
          <a:p>
            <a:pPr marL="171450" indent="-171450">
              <a:buFontTx/>
              <a:buChar char="-"/>
            </a:pPr>
            <a:r>
              <a:rPr lang="it-IT" sz="1100" dirty="0" smtClean="0"/>
              <a:t>Inoltre, si ricorda di inserire sempre, nella sezione allegati, il «file .doc» del testo delibera.</a:t>
            </a:r>
          </a:p>
          <a:p>
            <a:pPr marL="171450" indent="-171450">
              <a:buFontTx/>
              <a:buChar char="-"/>
            </a:pPr>
            <a:endParaRPr lang="it-IT" sz="1100" u="sng" dirty="0"/>
          </a:p>
        </p:txBody>
      </p:sp>
      <p:graphicFrame>
        <p:nvGraphicFramePr>
          <p:cNvPr id="3" name="Oggetto 2">
            <a:hlinkClick r:id="rId5" action="ppaction://hlinksldjump"/>
          </p:cNvPr>
          <p:cNvGraphicFramePr>
            <a:graphicFrameLocks noChangeAspect="1"/>
          </p:cNvGraphicFramePr>
          <p:nvPr>
            <p:extLst>
              <p:ext uri="{D42A27DB-BD31-4B8C-83A1-F6EECF244321}">
                <p14:modId xmlns:p14="http://schemas.microsoft.com/office/powerpoint/2010/main" val="1249633659"/>
              </p:ext>
            </p:extLst>
          </p:nvPr>
        </p:nvGraphicFramePr>
        <p:xfrm>
          <a:off x="6732240" y="3489160"/>
          <a:ext cx="2205091" cy="443895"/>
        </p:xfrm>
        <a:graphic>
          <a:graphicData uri="http://schemas.openxmlformats.org/presentationml/2006/ole">
            <mc:AlternateContent xmlns:mc="http://schemas.openxmlformats.org/markup-compatibility/2006">
              <mc:Choice xmlns:v="urn:schemas-microsoft-com:vml" Requires="v">
                <p:oleObj spid="_x0000_s2126" name="Oggetto shell Packager" showAsIcon="1" r:id="rId6" imgW="3407040" imgH="685440" progId="Package">
                  <p:embed/>
                </p:oleObj>
              </mc:Choice>
              <mc:Fallback>
                <p:oleObj name="Oggetto shell Packager" showAsIcon="1" r:id="rId6" imgW="3407040" imgH="685440" progId="Package">
                  <p:embed/>
                  <p:pic>
                    <p:nvPicPr>
                      <p:cNvPr id="0" name=""/>
                      <p:cNvPicPr/>
                      <p:nvPr/>
                    </p:nvPicPr>
                    <p:blipFill>
                      <a:blip r:embed="rId7"/>
                      <a:stretch>
                        <a:fillRect/>
                      </a:stretch>
                    </p:blipFill>
                    <p:spPr>
                      <a:xfrm>
                        <a:off x="6732240" y="3489160"/>
                        <a:ext cx="2205091" cy="443895"/>
                      </a:xfrm>
                      <a:prstGeom prst="rect">
                        <a:avLst/>
                      </a:prstGeom>
                    </p:spPr>
                  </p:pic>
                </p:oleObj>
              </mc:Fallback>
            </mc:AlternateContent>
          </a:graphicData>
        </a:graphic>
      </p:graphicFrame>
      <p:pic>
        <p:nvPicPr>
          <p:cNvPr id="10" name="Picture 2">
            <a:hlinkClick r:id="rId5" action="ppaction://hlinksldjump"/>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652227" y="3361843"/>
            <a:ext cx="351369" cy="351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705638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90066"/>
          </a:xfrm>
        </p:spPr>
        <p:txBody>
          <a:bodyPr>
            <a:normAutofit/>
          </a:bodyPr>
          <a:lstStyle/>
          <a:p>
            <a:r>
              <a:rPr lang="it-IT" sz="1800" dirty="0" smtClean="0"/>
              <a:t>Lavorazione </a:t>
            </a:r>
            <a:r>
              <a:rPr lang="it-IT" sz="1800" dirty="0"/>
              <a:t>Scheda – </a:t>
            </a:r>
            <a:r>
              <a:rPr lang="it-IT" sz="1800" b="1" dirty="0"/>
              <a:t>Proposta Delibera </a:t>
            </a:r>
            <a:r>
              <a:rPr lang="it-IT" sz="1800" dirty="0"/>
              <a:t>- </a:t>
            </a:r>
            <a:r>
              <a:rPr lang="it-IT" sz="1800" dirty="0" smtClean="0"/>
              <a:t>1</a:t>
            </a:r>
            <a:endParaRPr lang="it-IT" sz="1800" dirty="0"/>
          </a:p>
        </p:txBody>
      </p:sp>
      <p:sp>
        <p:nvSpPr>
          <p:cNvPr id="4" name="Rettangolo 3"/>
          <p:cNvSpPr/>
          <p:nvPr/>
        </p:nvSpPr>
        <p:spPr>
          <a:xfrm>
            <a:off x="323528" y="836712"/>
            <a:ext cx="8568952" cy="430887"/>
          </a:xfrm>
          <a:prstGeom prst="rect">
            <a:avLst/>
          </a:prstGeom>
        </p:spPr>
        <p:txBody>
          <a:bodyPr wrap="square">
            <a:spAutoFit/>
          </a:bodyPr>
          <a:lstStyle/>
          <a:p>
            <a:pPr marL="171450" indent="-171450">
              <a:buFontTx/>
              <a:buChar char="-"/>
            </a:pPr>
            <a:r>
              <a:rPr lang="it-IT" sz="1100" b="1" dirty="0" smtClean="0"/>
              <a:t>Processi –</a:t>
            </a:r>
            <a:r>
              <a:rPr lang="it-IT" sz="1100" dirty="0" smtClean="0"/>
              <a:t> </a:t>
            </a:r>
          </a:p>
          <a:p>
            <a:r>
              <a:rPr lang="it-IT" sz="1100" dirty="0" smtClean="0"/>
              <a:t>è </a:t>
            </a:r>
            <a:r>
              <a:rPr lang="it-IT" sz="1100" dirty="0"/>
              <a:t>possibile verificare la cronologia delle attività svolte dalla </a:t>
            </a:r>
            <a:r>
              <a:rPr lang="it-IT" sz="1100" dirty="0" smtClean="0"/>
              <a:t>scheda (</a:t>
            </a:r>
            <a:r>
              <a:rPr lang="it-IT" sz="1100" b="1" u="sng" dirty="0" smtClean="0"/>
              <a:t>utile </a:t>
            </a:r>
            <a:r>
              <a:rPr lang="it-IT" sz="1100" b="1" u="sng" dirty="0"/>
              <a:t>per </a:t>
            </a:r>
            <a:r>
              <a:rPr lang="it-IT" sz="1100" b="1" u="sng" dirty="0" smtClean="0"/>
              <a:t>capire </a:t>
            </a:r>
            <a:r>
              <a:rPr lang="it-IT" sz="1100" b="1" u="sng" dirty="0"/>
              <a:t>a che punto dell’iter approvativo si trova la mia proposta)</a:t>
            </a:r>
            <a:endParaRPr lang="it-IT" sz="11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340768"/>
            <a:ext cx="6632575" cy="1463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ttangolo 4"/>
          <p:cNvSpPr/>
          <p:nvPr/>
        </p:nvSpPr>
        <p:spPr>
          <a:xfrm>
            <a:off x="467544" y="3105835"/>
            <a:ext cx="7488832" cy="261610"/>
          </a:xfrm>
          <a:prstGeom prst="rect">
            <a:avLst/>
          </a:prstGeom>
        </p:spPr>
        <p:txBody>
          <a:bodyPr wrap="square">
            <a:spAutoFit/>
          </a:bodyPr>
          <a:lstStyle/>
          <a:p>
            <a:r>
              <a:rPr lang="it-IT" sz="1100" dirty="0" smtClean="0"/>
              <a:t>14 - </a:t>
            </a:r>
            <a:r>
              <a:rPr lang="it-IT" sz="1100" b="1" dirty="0" smtClean="0"/>
              <a:t>Dati </a:t>
            </a:r>
            <a:r>
              <a:rPr lang="it-IT" sz="1100" b="1" dirty="0"/>
              <a:t>Processo</a:t>
            </a:r>
            <a:r>
              <a:rPr lang="it-IT" sz="1100" dirty="0"/>
              <a:t>, sezione in cui ci sarà </a:t>
            </a:r>
            <a:r>
              <a:rPr lang="it-IT" sz="1100" dirty="0" smtClean="0"/>
              <a:t>da </a:t>
            </a:r>
            <a:r>
              <a:rPr lang="it-IT" sz="1100" dirty="0"/>
              <a:t>compilare </a:t>
            </a:r>
            <a:r>
              <a:rPr lang="it-IT" sz="1100" dirty="0" smtClean="0"/>
              <a:t>una </a:t>
            </a:r>
            <a:r>
              <a:rPr lang="it-IT" sz="1100" dirty="0" err="1" smtClean="0"/>
              <a:t>form</a:t>
            </a:r>
            <a:r>
              <a:rPr lang="it-IT" sz="1100" dirty="0" smtClean="0"/>
              <a:t> che indica il  Funzionario, il Dirigente, </a:t>
            </a:r>
            <a:r>
              <a:rPr lang="it-IT" sz="1100" dirty="0"/>
              <a:t>Facenti </a:t>
            </a:r>
            <a:r>
              <a:rPr lang="it-IT" sz="1100" dirty="0" smtClean="0"/>
              <a:t>Funzioni.</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434" y="3573016"/>
            <a:ext cx="4462463" cy="230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asellaDiTesto 6"/>
          <p:cNvSpPr txBox="1"/>
          <p:nvPr/>
        </p:nvSpPr>
        <p:spPr>
          <a:xfrm>
            <a:off x="488434" y="5974051"/>
            <a:ext cx="4462463" cy="261610"/>
          </a:xfrm>
          <a:prstGeom prst="rect">
            <a:avLst/>
          </a:prstGeom>
          <a:noFill/>
        </p:spPr>
        <p:txBody>
          <a:bodyPr wrap="square" rtlCol="0">
            <a:spAutoFit/>
          </a:bodyPr>
          <a:lstStyle/>
          <a:p>
            <a:r>
              <a:rPr lang="it-IT" sz="1100" dirty="0"/>
              <a:t>La </a:t>
            </a:r>
            <a:r>
              <a:rPr lang="it-IT" sz="1100" dirty="0" err="1"/>
              <a:t>form</a:t>
            </a:r>
            <a:r>
              <a:rPr lang="it-IT" sz="1100" dirty="0"/>
              <a:t> è compilabile dopo aver premuto il tasto «</a:t>
            </a:r>
            <a:r>
              <a:rPr lang="it-IT" sz="1100" b="1" dirty="0"/>
              <a:t>modifica</a:t>
            </a:r>
            <a:r>
              <a:rPr lang="it-IT" sz="1100" dirty="0"/>
              <a:t>» dal menù </a:t>
            </a:r>
          </a:p>
        </p:txBody>
      </p:sp>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46418" y="5878066"/>
            <a:ext cx="4104456" cy="8869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Freccia a destra 7"/>
          <p:cNvSpPr/>
          <p:nvPr/>
        </p:nvSpPr>
        <p:spPr>
          <a:xfrm rot="584597">
            <a:off x="3856561" y="6309234"/>
            <a:ext cx="1099406" cy="45719"/>
          </a:xfrm>
          <a:prstGeom prst="rightArrow">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0044138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18058"/>
          </a:xfrm>
        </p:spPr>
        <p:txBody>
          <a:bodyPr>
            <a:normAutofit/>
          </a:bodyPr>
          <a:lstStyle/>
          <a:p>
            <a:r>
              <a:rPr lang="it-IT" sz="1800" dirty="0" smtClean="0"/>
              <a:t>Lavorazione </a:t>
            </a:r>
            <a:r>
              <a:rPr lang="it-IT" sz="1800" dirty="0"/>
              <a:t>Scheda – </a:t>
            </a:r>
            <a:r>
              <a:rPr lang="it-IT" sz="1800" b="1" dirty="0"/>
              <a:t>Proposta Delibera </a:t>
            </a:r>
            <a:r>
              <a:rPr lang="it-IT" sz="1800" dirty="0"/>
              <a:t>- </a:t>
            </a:r>
            <a:r>
              <a:rPr lang="it-IT" sz="1800" dirty="0" smtClean="0"/>
              <a:t>1</a:t>
            </a:r>
            <a:endParaRPr lang="it-IT" sz="1800" dirty="0"/>
          </a:p>
        </p:txBody>
      </p:sp>
      <p:sp>
        <p:nvSpPr>
          <p:cNvPr id="4" name="Rettangolo 3"/>
          <p:cNvSpPr/>
          <p:nvPr/>
        </p:nvSpPr>
        <p:spPr>
          <a:xfrm>
            <a:off x="395536" y="764704"/>
            <a:ext cx="6174432" cy="261610"/>
          </a:xfrm>
          <a:prstGeom prst="rect">
            <a:avLst/>
          </a:prstGeom>
        </p:spPr>
        <p:txBody>
          <a:bodyPr wrap="square">
            <a:spAutoFit/>
          </a:bodyPr>
          <a:lstStyle/>
          <a:p>
            <a:r>
              <a:rPr lang="it-IT" sz="1100" b="1" dirty="0" smtClean="0"/>
              <a:t>Attività </a:t>
            </a:r>
            <a:r>
              <a:rPr lang="it-IT" sz="1100" b="1" dirty="0"/>
              <a:t>di processo: “Lavorazione Proposta”</a:t>
            </a:r>
          </a:p>
        </p:txBody>
      </p:sp>
      <p:sp>
        <p:nvSpPr>
          <p:cNvPr id="5" name="Rettangolo 4"/>
          <p:cNvSpPr/>
          <p:nvPr/>
        </p:nvSpPr>
        <p:spPr>
          <a:xfrm>
            <a:off x="436247" y="1026314"/>
            <a:ext cx="7632848" cy="600164"/>
          </a:xfrm>
          <a:prstGeom prst="rect">
            <a:avLst/>
          </a:prstGeom>
        </p:spPr>
        <p:txBody>
          <a:bodyPr wrap="square">
            <a:spAutoFit/>
          </a:bodyPr>
          <a:lstStyle/>
          <a:p>
            <a:r>
              <a:rPr lang="it-IT" sz="1100" dirty="0"/>
              <a:t>In quest’ Attività l’utente dovrà Verificare/Lavorare il documento di Proposta inserendo e valorizzando i dati di sua competenza e compilare la Form nei dati di processo.</a:t>
            </a:r>
          </a:p>
          <a:p>
            <a:r>
              <a:rPr lang="it-IT" sz="1100" dirty="0"/>
              <a:t>Form:</a:t>
            </a:r>
          </a:p>
        </p:txBody>
      </p:sp>
      <p:sp>
        <p:nvSpPr>
          <p:cNvPr id="6" name="Rettangolo 5"/>
          <p:cNvSpPr/>
          <p:nvPr/>
        </p:nvSpPr>
        <p:spPr>
          <a:xfrm>
            <a:off x="377596" y="3573016"/>
            <a:ext cx="7520445" cy="1107996"/>
          </a:xfrm>
          <a:prstGeom prst="rect">
            <a:avLst/>
          </a:prstGeom>
        </p:spPr>
        <p:txBody>
          <a:bodyPr wrap="square">
            <a:spAutoFit/>
          </a:bodyPr>
          <a:lstStyle/>
          <a:p>
            <a:r>
              <a:rPr lang="it-IT" sz="1100" dirty="0" smtClean="0"/>
              <a:t>- Selezione </a:t>
            </a:r>
            <a:r>
              <a:rPr lang="it-IT" sz="1100" dirty="0"/>
              <a:t>del </a:t>
            </a:r>
            <a:r>
              <a:rPr lang="it-IT" sz="1100" b="1" dirty="0"/>
              <a:t>Funzionario</a:t>
            </a:r>
            <a:r>
              <a:rPr lang="it-IT" sz="1100" dirty="0"/>
              <a:t> (Questa scelta piloterà l’assegnazione dell’attività di “Vaglio </a:t>
            </a:r>
            <a:r>
              <a:rPr lang="it-IT" sz="1100" dirty="0" smtClean="0"/>
              <a:t>Responsabile </a:t>
            </a:r>
            <a:r>
              <a:rPr lang="it-IT" sz="1100" dirty="0"/>
              <a:t>Istruttoria”)</a:t>
            </a:r>
          </a:p>
          <a:p>
            <a:r>
              <a:rPr lang="it-IT" sz="1100" dirty="0" smtClean="0"/>
              <a:t>-  Selezione </a:t>
            </a:r>
            <a:r>
              <a:rPr lang="it-IT" sz="1100" dirty="0"/>
              <a:t>del </a:t>
            </a:r>
            <a:r>
              <a:rPr lang="it-IT" sz="1100" b="1" dirty="0"/>
              <a:t>Dirigente</a:t>
            </a:r>
            <a:r>
              <a:rPr lang="it-IT" sz="1100" dirty="0"/>
              <a:t> (Questa scelta piloterà l’assegnazione dell’attività di “Vaglio </a:t>
            </a:r>
            <a:r>
              <a:rPr lang="it-IT" sz="1100" dirty="0" smtClean="0"/>
              <a:t>Responsabile </a:t>
            </a:r>
            <a:r>
              <a:rPr lang="it-IT" sz="1100" dirty="0"/>
              <a:t>Procedimento”)</a:t>
            </a:r>
          </a:p>
          <a:p>
            <a:r>
              <a:rPr lang="it-IT" sz="1100" dirty="0"/>
              <a:t> </a:t>
            </a:r>
            <a:endParaRPr lang="it-IT" sz="1100" dirty="0" smtClean="0"/>
          </a:p>
          <a:p>
            <a:r>
              <a:rPr lang="it-IT" sz="1100" dirty="0" err="1" smtClean="0"/>
              <a:t>Flag</a:t>
            </a:r>
            <a:r>
              <a:rPr lang="it-IT" sz="1100" dirty="0" smtClean="0"/>
              <a:t> </a:t>
            </a:r>
            <a:r>
              <a:rPr lang="it-IT" sz="1100" dirty="0"/>
              <a:t>Facente Funzione (Determinerà la descrizione nell’etichetta precompilata del modello di proposta)</a:t>
            </a:r>
          </a:p>
          <a:p>
            <a:r>
              <a:rPr lang="it-IT" sz="1100" dirty="0" smtClean="0"/>
              <a:t>        “</a:t>
            </a:r>
            <a:r>
              <a:rPr lang="it-IT" sz="1100" dirty="0"/>
              <a:t>SI”   =  Etichetta su Modello: “Il F.F. Dirigente”</a:t>
            </a:r>
          </a:p>
          <a:p>
            <a:r>
              <a:rPr lang="it-IT" sz="1100" dirty="0" smtClean="0"/>
              <a:t>       “</a:t>
            </a:r>
            <a:r>
              <a:rPr lang="it-IT" sz="1100" dirty="0"/>
              <a:t>NO” =  Etichetta su Modello: “Il Dirigente”</a:t>
            </a:r>
          </a:p>
        </p:txBody>
      </p:sp>
      <p:sp>
        <p:nvSpPr>
          <p:cNvPr id="10" name="Rettangolo 9"/>
          <p:cNvSpPr/>
          <p:nvPr/>
        </p:nvSpPr>
        <p:spPr>
          <a:xfrm>
            <a:off x="683568" y="2797359"/>
            <a:ext cx="576064" cy="720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9" name="Immagine 8"/>
          <p:cNvPicPr/>
          <p:nvPr/>
        </p:nvPicPr>
        <p:blipFill>
          <a:blip r:embed="rId2">
            <a:extLst>
              <a:ext uri="{28A0092B-C50C-407E-A947-70E740481C1C}">
                <a14:useLocalDpi xmlns:a14="http://schemas.microsoft.com/office/drawing/2010/main" val="0"/>
              </a:ext>
            </a:extLst>
          </a:blip>
          <a:srcRect/>
          <a:stretch>
            <a:fillRect/>
          </a:stretch>
        </p:blipFill>
        <p:spPr bwMode="auto">
          <a:xfrm>
            <a:off x="755576" y="1626478"/>
            <a:ext cx="2160240" cy="1861468"/>
          </a:xfrm>
          <a:prstGeom prst="rect">
            <a:avLst/>
          </a:prstGeom>
          <a:noFill/>
          <a:ln>
            <a:noFill/>
          </a:ln>
        </p:spPr>
      </p:pic>
      <p:pic>
        <p:nvPicPr>
          <p:cNvPr id="11" name="Immagine 10"/>
          <p:cNvPicPr/>
          <p:nvPr/>
        </p:nvPicPr>
        <p:blipFill>
          <a:blip r:embed="rId3">
            <a:extLst>
              <a:ext uri="{28A0092B-C50C-407E-A947-70E740481C1C}">
                <a14:useLocalDpi xmlns:a14="http://schemas.microsoft.com/office/drawing/2010/main" val="0"/>
              </a:ext>
            </a:extLst>
          </a:blip>
          <a:srcRect/>
          <a:stretch>
            <a:fillRect/>
          </a:stretch>
        </p:blipFill>
        <p:spPr bwMode="auto">
          <a:xfrm>
            <a:off x="3222985" y="1626478"/>
            <a:ext cx="1997087" cy="1815304"/>
          </a:xfrm>
          <a:prstGeom prst="rect">
            <a:avLst/>
          </a:prstGeom>
          <a:noFill/>
          <a:ln>
            <a:noFill/>
          </a:ln>
        </p:spPr>
      </p:pic>
      <p:pic>
        <p:nvPicPr>
          <p:cNvPr id="12" name="Immagine 1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4549545"/>
            <a:ext cx="2317296" cy="1800200"/>
          </a:xfrm>
          <a:prstGeom prst="rect">
            <a:avLst/>
          </a:prstGeom>
          <a:noFill/>
          <a:ln>
            <a:noFill/>
          </a:ln>
        </p:spPr>
      </p:pic>
      <p:sp>
        <p:nvSpPr>
          <p:cNvPr id="3" name="Freccia a destra 2"/>
          <p:cNvSpPr/>
          <p:nvPr/>
        </p:nvSpPr>
        <p:spPr>
          <a:xfrm rot="1742882">
            <a:off x="3064663" y="5044959"/>
            <a:ext cx="1581907" cy="102659"/>
          </a:xfrm>
          <a:prstGeom prst="rightArrow">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0198770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90066"/>
          </a:xfrm>
        </p:spPr>
        <p:txBody>
          <a:bodyPr>
            <a:normAutofit/>
          </a:bodyPr>
          <a:lstStyle/>
          <a:p>
            <a:r>
              <a:rPr lang="it-IT" sz="1800" dirty="0" smtClean="0"/>
              <a:t>Vaglio Responsabile Istruttoria o Funzionario– </a:t>
            </a:r>
            <a:r>
              <a:rPr lang="it-IT" sz="1800" b="1" dirty="0"/>
              <a:t>Proposta Delibera </a:t>
            </a:r>
            <a:r>
              <a:rPr lang="it-IT" sz="1800" dirty="0"/>
              <a:t>- 2</a:t>
            </a:r>
          </a:p>
        </p:txBody>
      </p:sp>
      <p:sp>
        <p:nvSpPr>
          <p:cNvPr id="4" name="Rettangolo 3"/>
          <p:cNvSpPr/>
          <p:nvPr/>
        </p:nvSpPr>
        <p:spPr>
          <a:xfrm>
            <a:off x="580697" y="1022044"/>
            <a:ext cx="7344816" cy="261610"/>
          </a:xfrm>
          <a:prstGeom prst="rect">
            <a:avLst/>
          </a:prstGeom>
        </p:spPr>
        <p:txBody>
          <a:bodyPr wrap="square">
            <a:spAutoFit/>
          </a:bodyPr>
          <a:lstStyle/>
          <a:p>
            <a:r>
              <a:rPr lang="it-IT" sz="1100" dirty="0" smtClean="0">
                <a:solidFill>
                  <a:prstClr val="black"/>
                </a:solidFill>
              </a:rPr>
              <a:t>selezionare </a:t>
            </a:r>
            <a:r>
              <a:rPr lang="it-IT" sz="1100" dirty="0">
                <a:solidFill>
                  <a:prstClr val="black"/>
                </a:solidFill>
              </a:rPr>
              <a:t>il Pulsante “</a:t>
            </a:r>
            <a:r>
              <a:rPr lang="it-IT" sz="1100" b="1" dirty="0" err="1">
                <a:solidFill>
                  <a:prstClr val="black"/>
                </a:solidFill>
              </a:rPr>
              <a:t>Workspace</a:t>
            </a:r>
            <a:r>
              <a:rPr lang="it-IT" sz="1100" dirty="0">
                <a:solidFill>
                  <a:prstClr val="black"/>
                </a:solidFill>
              </a:rPr>
              <a:t>” e cliccare sulle “</a:t>
            </a:r>
            <a:r>
              <a:rPr lang="it-IT" sz="1100" b="1" dirty="0">
                <a:solidFill>
                  <a:prstClr val="black"/>
                </a:solidFill>
              </a:rPr>
              <a:t>Attività da svolgere</a:t>
            </a:r>
            <a:r>
              <a:rPr lang="it-IT" sz="1100" dirty="0">
                <a:solidFill>
                  <a:prstClr val="black"/>
                </a:solidFill>
              </a:rPr>
              <a:t>”</a:t>
            </a:r>
          </a:p>
        </p:txBody>
      </p:sp>
      <p:sp>
        <p:nvSpPr>
          <p:cNvPr id="3" name="Rettangolo 2"/>
          <p:cNvSpPr/>
          <p:nvPr/>
        </p:nvSpPr>
        <p:spPr>
          <a:xfrm>
            <a:off x="482089" y="2996952"/>
            <a:ext cx="7592969" cy="600164"/>
          </a:xfrm>
          <a:prstGeom prst="rect">
            <a:avLst/>
          </a:prstGeom>
        </p:spPr>
        <p:txBody>
          <a:bodyPr wrap="square">
            <a:spAutoFit/>
          </a:bodyPr>
          <a:lstStyle/>
          <a:p>
            <a:r>
              <a:rPr lang="it-IT" sz="1100" b="1" dirty="0" smtClean="0">
                <a:solidFill>
                  <a:prstClr val="black"/>
                </a:solidFill>
              </a:rPr>
              <a:t>Prendere </a:t>
            </a:r>
            <a:r>
              <a:rPr lang="it-IT" sz="1100" b="1" dirty="0">
                <a:solidFill>
                  <a:prstClr val="black"/>
                </a:solidFill>
              </a:rPr>
              <a:t>in carico l’Attività</a:t>
            </a:r>
          </a:p>
          <a:p>
            <a:r>
              <a:rPr lang="it-IT" sz="1100" dirty="0">
                <a:solidFill>
                  <a:prstClr val="black"/>
                </a:solidFill>
              </a:rPr>
              <a:t>Sulla griglia verranno mostrate tutte le attività da svolgere, semplicemente cliccando su una di esse mi apparirà un pop up per la presa in carico; Premendo su OK l’attività si sposterà nella lista delle mie Attività e verrà rimossa dalle attività da </a:t>
            </a:r>
            <a:r>
              <a:rPr lang="it-IT" sz="1100" dirty="0" smtClean="0">
                <a:solidFill>
                  <a:prstClr val="black"/>
                </a:solidFill>
              </a:rPr>
              <a:t>svolgere.</a:t>
            </a:r>
            <a:endParaRPr lang="it-IT" sz="1100" dirty="0">
              <a:solidFill>
                <a:prstClr val="black"/>
              </a:solidFill>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36096" y="3617720"/>
            <a:ext cx="1664375" cy="891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696" y="1283654"/>
            <a:ext cx="2736304" cy="158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ttangolo 10"/>
          <p:cNvSpPr/>
          <p:nvPr/>
        </p:nvSpPr>
        <p:spPr>
          <a:xfrm>
            <a:off x="459198" y="760434"/>
            <a:ext cx="5958408" cy="261610"/>
          </a:xfrm>
          <a:prstGeom prst="rect">
            <a:avLst/>
          </a:prstGeom>
        </p:spPr>
        <p:txBody>
          <a:bodyPr wrap="square">
            <a:spAutoFit/>
          </a:bodyPr>
          <a:lstStyle/>
          <a:p>
            <a:r>
              <a:rPr lang="it-IT" sz="1100" b="1" dirty="0" smtClean="0"/>
              <a:t>1. Attività </a:t>
            </a:r>
            <a:r>
              <a:rPr lang="it-IT" sz="1100" b="1" dirty="0"/>
              <a:t>di processo: “Vaglio </a:t>
            </a:r>
            <a:r>
              <a:rPr lang="it-IT" sz="1100" b="1" dirty="0" smtClean="0"/>
              <a:t>Responsabile </a:t>
            </a:r>
            <a:r>
              <a:rPr lang="it-IT" sz="1100" b="1" dirty="0"/>
              <a:t>Istruttoria</a:t>
            </a:r>
            <a:r>
              <a:rPr lang="it-IT" sz="1100" b="1" dirty="0" smtClean="0"/>
              <a:t>” o Funzionario</a:t>
            </a:r>
            <a:endParaRPr lang="it-IT" sz="1100" b="1" dirty="0"/>
          </a:p>
        </p:txBody>
      </p:sp>
      <p:pic>
        <p:nvPicPr>
          <p:cNvPr id="12"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104" y="1283654"/>
            <a:ext cx="4122954" cy="1785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ttangolo 8"/>
          <p:cNvSpPr/>
          <p:nvPr/>
        </p:nvSpPr>
        <p:spPr>
          <a:xfrm>
            <a:off x="600696" y="4575983"/>
            <a:ext cx="7494361" cy="430887"/>
          </a:xfrm>
          <a:prstGeom prst="rect">
            <a:avLst/>
          </a:prstGeom>
        </p:spPr>
        <p:txBody>
          <a:bodyPr wrap="square">
            <a:spAutoFit/>
          </a:bodyPr>
          <a:lstStyle/>
          <a:p>
            <a:r>
              <a:rPr lang="it-IT" sz="1100" dirty="0"/>
              <a:t>In quest’ Attività l’utente dovrà Verificare/Lavorare il documento di Proposta valorizzando i dati di sua competenza.</a:t>
            </a:r>
          </a:p>
          <a:p>
            <a:r>
              <a:rPr lang="it-IT" sz="1100" dirty="0" smtClean="0"/>
              <a:t>Form</a:t>
            </a:r>
            <a:r>
              <a:rPr lang="it-IT" sz="1100" dirty="0"/>
              <a:t>:</a:t>
            </a:r>
          </a:p>
        </p:txBody>
      </p:sp>
      <p:pic>
        <p:nvPicPr>
          <p:cNvPr id="14" name="Immagine 13"/>
          <p:cNvPicPr/>
          <p:nvPr/>
        </p:nvPicPr>
        <p:blipFill>
          <a:blip r:embed="rId5">
            <a:extLst>
              <a:ext uri="{28A0092B-C50C-407E-A947-70E740481C1C}">
                <a14:useLocalDpi xmlns:a14="http://schemas.microsoft.com/office/drawing/2010/main" val="0"/>
              </a:ext>
            </a:extLst>
          </a:blip>
          <a:srcRect/>
          <a:stretch>
            <a:fillRect/>
          </a:stretch>
        </p:blipFill>
        <p:spPr bwMode="auto">
          <a:xfrm>
            <a:off x="3563069" y="4971197"/>
            <a:ext cx="2402710" cy="1632202"/>
          </a:xfrm>
          <a:prstGeom prst="rect">
            <a:avLst/>
          </a:prstGeom>
          <a:noFill/>
          <a:ln>
            <a:noFill/>
          </a:ln>
        </p:spPr>
      </p:pic>
      <p:pic>
        <p:nvPicPr>
          <p:cNvPr id="15" name="Immagine 14"/>
          <p:cNvPicPr/>
          <p:nvPr/>
        </p:nvPicPr>
        <p:blipFill>
          <a:blip r:embed="rId6">
            <a:extLst>
              <a:ext uri="{28A0092B-C50C-407E-A947-70E740481C1C}">
                <a14:useLocalDpi xmlns:a14="http://schemas.microsoft.com/office/drawing/2010/main" val="0"/>
              </a:ext>
            </a:extLst>
          </a:blip>
          <a:srcRect/>
          <a:stretch>
            <a:fillRect/>
          </a:stretch>
        </p:blipFill>
        <p:spPr bwMode="auto">
          <a:xfrm>
            <a:off x="587818" y="3933056"/>
            <a:ext cx="3948430" cy="504056"/>
          </a:xfrm>
          <a:prstGeom prst="rect">
            <a:avLst/>
          </a:prstGeom>
          <a:noFill/>
          <a:ln>
            <a:noFill/>
          </a:ln>
        </p:spPr>
      </p:pic>
      <p:pic>
        <p:nvPicPr>
          <p:cNvPr id="2050"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92338" y="5006870"/>
            <a:ext cx="2232248" cy="1734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Freccia a destra 9"/>
          <p:cNvSpPr/>
          <p:nvPr/>
        </p:nvSpPr>
        <p:spPr>
          <a:xfrm>
            <a:off x="600696" y="5247208"/>
            <a:ext cx="576064" cy="72008"/>
          </a:xfrm>
          <a:prstGeom prst="rightArrow">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3" name="Rettangolo 12"/>
          <p:cNvSpPr/>
          <p:nvPr/>
        </p:nvSpPr>
        <p:spPr>
          <a:xfrm>
            <a:off x="6001299" y="5006870"/>
            <a:ext cx="2950907" cy="1615827"/>
          </a:xfrm>
          <a:prstGeom prst="rect">
            <a:avLst/>
          </a:prstGeom>
        </p:spPr>
        <p:txBody>
          <a:bodyPr wrap="square">
            <a:spAutoFit/>
          </a:bodyPr>
          <a:lstStyle/>
          <a:p>
            <a:r>
              <a:rPr lang="it-IT" sz="900" b="1" dirty="0"/>
              <a:t>Nella </a:t>
            </a:r>
            <a:r>
              <a:rPr lang="it-IT" sz="900" b="1" dirty="0" err="1"/>
              <a:t>form</a:t>
            </a:r>
            <a:r>
              <a:rPr lang="it-IT" sz="900" b="1" dirty="0"/>
              <a:t> andrà valorizzato l’esito della Verifica con 3 opzioni disponibili:</a:t>
            </a:r>
            <a:endParaRPr lang="it-IT" sz="900" dirty="0"/>
          </a:p>
          <a:p>
            <a:pPr lvl="1"/>
            <a:r>
              <a:rPr lang="it-IT" sz="900" b="1" dirty="0"/>
              <a:t>APPROVATA</a:t>
            </a:r>
            <a:endParaRPr lang="it-IT" sz="900" dirty="0"/>
          </a:p>
          <a:p>
            <a:pPr lvl="1"/>
            <a:r>
              <a:rPr lang="it-IT" sz="900" b="1" dirty="0"/>
              <a:t>RINVIATA</a:t>
            </a:r>
            <a:endParaRPr lang="it-IT" sz="900" dirty="0"/>
          </a:p>
          <a:p>
            <a:pPr lvl="1"/>
            <a:r>
              <a:rPr lang="it-IT" sz="900" b="1" dirty="0"/>
              <a:t>ANNULLATA</a:t>
            </a:r>
            <a:endParaRPr lang="it-IT" sz="900" dirty="0"/>
          </a:p>
          <a:p>
            <a:r>
              <a:rPr lang="it-IT" sz="900" b="1" dirty="0"/>
              <a:t>Se l’Esito scelto è ANNULLATA/RINVIATA. sarà obbligatorio l’inserimento delle Note, </a:t>
            </a:r>
            <a:endParaRPr lang="it-IT" sz="900" dirty="0"/>
          </a:p>
          <a:p>
            <a:r>
              <a:rPr lang="it-IT" sz="900" b="1" dirty="0"/>
              <a:t>Se RINVIATA, l’attività tornerà indietro all’ attività precedente “Lavorazione Proposta”.</a:t>
            </a:r>
            <a:endParaRPr lang="it-IT" sz="900" dirty="0"/>
          </a:p>
          <a:p>
            <a:r>
              <a:rPr lang="it-IT" sz="900" b="1" dirty="0"/>
              <a:t>Se ANNULLATA, il processo viene chiuso e la scheda messa in stato ANNULLATA. </a:t>
            </a:r>
            <a:endParaRPr lang="it-IT" sz="900" dirty="0"/>
          </a:p>
        </p:txBody>
      </p:sp>
    </p:spTree>
    <p:extLst>
      <p:ext uri="{BB962C8B-B14F-4D97-AF65-F5344CB8AC3E}">
        <p14:creationId xmlns:p14="http://schemas.microsoft.com/office/powerpoint/2010/main" val="59306678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18058"/>
          </a:xfrm>
        </p:spPr>
        <p:txBody>
          <a:bodyPr>
            <a:normAutofit fontScale="90000"/>
          </a:bodyPr>
          <a:lstStyle/>
          <a:p>
            <a:r>
              <a:rPr lang="it-IT" sz="1800" dirty="0" smtClean="0"/>
              <a:t>Vaglio Responsabile del Procedimento – </a:t>
            </a:r>
            <a:r>
              <a:rPr lang="it-IT" sz="1800" b="1" dirty="0" smtClean="0"/>
              <a:t>Dirigente Responsabile – </a:t>
            </a:r>
            <a:r>
              <a:rPr lang="it-IT" sz="1800" b="1" dirty="0"/>
              <a:t>Proposta Delibera </a:t>
            </a:r>
            <a:r>
              <a:rPr lang="it-IT" sz="1800" dirty="0"/>
              <a:t>- 3</a:t>
            </a:r>
          </a:p>
        </p:txBody>
      </p:sp>
      <p:sp>
        <p:nvSpPr>
          <p:cNvPr id="6" name="Rettangolo 5"/>
          <p:cNvSpPr/>
          <p:nvPr/>
        </p:nvSpPr>
        <p:spPr>
          <a:xfrm>
            <a:off x="467544" y="836712"/>
            <a:ext cx="5958408" cy="261610"/>
          </a:xfrm>
          <a:prstGeom prst="rect">
            <a:avLst/>
          </a:prstGeom>
        </p:spPr>
        <p:txBody>
          <a:bodyPr wrap="square">
            <a:spAutoFit/>
          </a:bodyPr>
          <a:lstStyle/>
          <a:p>
            <a:pPr lvl="0"/>
            <a:r>
              <a:rPr lang="it-IT" sz="1100" b="1" dirty="0" smtClean="0"/>
              <a:t> 2 Attività </a:t>
            </a:r>
            <a:r>
              <a:rPr lang="it-IT" sz="1100" b="1" dirty="0"/>
              <a:t>di processo: “Vaglio </a:t>
            </a:r>
            <a:r>
              <a:rPr lang="it-IT" sz="1100" b="1" dirty="0" smtClean="0"/>
              <a:t>Responsabile </a:t>
            </a:r>
            <a:r>
              <a:rPr lang="it-IT" sz="1100" b="1" dirty="0"/>
              <a:t>procedimento</a:t>
            </a:r>
            <a:r>
              <a:rPr lang="it-IT" sz="1100" b="1" dirty="0" smtClean="0"/>
              <a:t>” o Dirigente Responsabile</a:t>
            </a:r>
            <a:endParaRPr lang="it-IT" sz="1100" dirty="0"/>
          </a:p>
        </p:txBody>
      </p:sp>
      <p:pic>
        <p:nvPicPr>
          <p:cNvPr id="7" name="Immagine 6"/>
          <p:cNvPicPr/>
          <p:nvPr/>
        </p:nvPicPr>
        <p:blipFill>
          <a:blip r:embed="rId2">
            <a:extLst>
              <a:ext uri="{28A0092B-C50C-407E-A947-70E740481C1C}">
                <a14:useLocalDpi xmlns:a14="http://schemas.microsoft.com/office/drawing/2010/main" val="0"/>
              </a:ext>
            </a:extLst>
          </a:blip>
          <a:srcRect/>
          <a:stretch>
            <a:fillRect/>
          </a:stretch>
        </p:blipFill>
        <p:spPr bwMode="auto">
          <a:xfrm>
            <a:off x="520494" y="1672533"/>
            <a:ext cx="3931920" cy="387350"/>
          </a:xfrm>
          <a:prstGeom prst="rect">
            <a:avLst/>
          </a:prstGeom>
          <a:noFill/>
          <a:ln>
            <a:noFill/>
          </a:ln>
        </p:spPr>
      </p:pic>
      <p:sp>
        <p:nvSpPr>
          <p:cNvPr id="8" name="Rettangolo 7"/>
          <p:cNvSpPr/>
          <p:nvPr/>
        </p:nvSpPr>
        <p:spPr>
          <a:xfrm>
            <a:off x="503548" y="1196752"/>
            <a:ext cx="8172908" cy="430887"/>
          </a:xfrm>
          <a:prstGeom prst="rect">
            <a:avLst/>
          </a:prstGeom>
        </p:spPr>
        <p:txBody>
          <a:bodyPr wrap="square">
            <a:spAutoFit/>
          </a:bodyPr>
          <a:lstStyle/>
          <a:p>
            <a:r>
              <a:rPr lang="it-IT" sz="1100" dirty="0"/>
              <a:t>In quest’ Attività l’utente dovrà Verificare/Lavorare il documento di Proposta valorizzando i dati di sua competenza.</a:t>
            </a:r>
          </a:p>
          <a:p>
            <a:r>
              <a:rPr lang="it-IT" sz="1100" i="1" u="sng" dirty="0" smtClean="0"/>
              <a:t>Form</a:t>
            </a:r>
            <a:r>
              <a:rPr lang="it-IT" sz="1100" i="1" u="sng" dirty="0"/>
              <a:t>:</a:t>
            </a:r>
            <a:endParaRPr lang="it-IT" sz="1100" dirty="0"/>
          </a:p>
        </p:txBody>
      </p:sp>
      <p:pic>
        <p:nvPicPr>
          <p:cNvPr id="9" name="Immagine 8"/>
          <p:cNvPicPr/>
          <p:nvPr/>
        </p:nvPicPr>
        <p:blipFill>
          <a:blip r:embed="rId3">
            <a:extLst>
              <a:ext uri="{28A0092B-C50C-407E-A947-70E740481C1C}">
                <a14:useLocalDpi xmlns:a14="http://schemas.microsoft.com/office/drawing/2010/main" val="0"/>
              </a:ext>
            </a:extLst>
          </a:blip>
          <a:srcRect/>
          <a:stretch>
            <a:fillRect/>
          </a:stretch>
        </p:blipFill>
        <p:spPr bwMode="auto">
          <a:xfrm>
            <a:off x="5292080" y="1672533"/>
            <a:ext cx="2867025" cy="2228850"/>
          </a:xfrm>
          <a:prstGeom prst="rect">
            <a:avLst/>
          </a:prstGeom>
          <a:noFill/>
          <a:ln>
            <a:noFill/>
          </a:ln>
        </p:spPr>
      </p:pic>
      <p:sp>
        <p:nvSpPr>
          <p:cNvPr id="10" name="Rettangolo 9"/>
          <p:cNvSpPr/>
          <p:nvPr/>
        </p:nvSpPr>
        <p:spPr>
          <a:xfrm>
            <a:off x="323528" y="2821373"/>
            <a:ext cx="7655557" cy="1446550"/>
          </a:xfrm>
          <a:prstGeom prst="rect">
            <a:avLst/>
          </a:prstGeom>
        </p:spPr>
        <p:txBody>
          <a:bodyPr wrap="square">
            <a:spAutoFit/>
          </a:bodyPr>
          <a:lstStyle/>
          <a:p>
            <a:r>
              <a:rPr lang="it-IT" sz="1100" dirty="0"/>
              <a:t>Nella </a:t>
            </a:r>
            <a:r>
              <a:rPr lang="it-IT" sz="1100" dirty="0" err="1"/>
              <a:t>form</a:t>
            </a:r>
            <a:r>
              <a:rPr lang="it-IT" sz="1100" dirty="0"/>
              <a:t> andrà valorizzato l’esito della Verifica con 3 opzioni disponibili:</a:t>
            </a:r>
          </a:p>
          <a:p>
            <a:pPr lvl="1"/>
            <a:r>
              <a:rPr lang="it-IT" sz="1100" dirty="0"/>
              <a:t>APPROVATA</a:t>
            </a:r>
          </a:p>
          <a:p>
            <a:pPr lvl="1"/>
            <a:r>
              <a:rPr lang="it-IT" sz="1100" dirty="0"/>
              <a:t>RINVIATA</a:t>
            </a:r>
          </a:p>
          <a:p>
            <a:pPr lvl="1"/>
            <a:r>
              <a:rPr lang="it-IT" sz="1100" dirty="0"/>
              <a:t>ANNULLATA</a:t>
            </a:r>
          </a:p>
          <a:p>
            <a:r>
              <a:rPr lang="it-IT" sz="1100" dirty="0"/>
              <a:t>Se l’Esito scelto è ANNULLATA/RINVIATA. sarà obbligatorio l’inserimento delle Note, </a:t>
            </a:r>
          </a:p>
          <a:p>
            <a:r>
              <a:rPr lang="it-IT" sz="1100" dirty="0"/>
              <a:t>Se RINVIATA, l’iter tornerà indietro all’ attività precedente “Vaglio </a:t>
            </a:r>
            <a:r>
              <a:rPr lang="it-IT" sz="1100" dirty="0" err="1"/>
              <a:t>Resp</a:t>
            </a:r>
            <a:r>
              <a:rPr lang="it-IT" sz="1100" dirty="0"/>
              <a:t>. Istruttoria”.</a:t>
            </a:r>
          </a:p>
          <a:p>
            <a:r>
              <a:rPr lang="it-IT" sz="1100" dirty="0"/>
              <a:t>Se ANNULLATA, il processo viene chiuso e la scheda messa in stato ANNULLATA. </a:t>
            </a:r>
          </a:p>
          <a:p>
            <a:r>
              <a:rPr lang="it-IT" sz="1100" dirty="0"/>
              <a:t>(Il sistema invia una notifica agli utenti fino a quel punto coinvolti per evidenziare che la proposta è stata Annullata)</a:t>
            </a:r>
          </a:p>
        </p:txBody>
      </p:sp>
      <p:sp>
        <p:nvSpPr>
          <p:cNvPr id="11" name="Rettangolo 10"/>
          <p:cNvSpPr/>
          <p:nvPr/>
        </p:nvSpPr>
        <p:spPr>
          <a:xfrm>
            <a:off x="323528" y="4261241"/>
            <a:ext cx="6840760" cy="600164"/>
          </a:xfrm>
          <a:prstGeom prst="rect">
            <a:avLst/>
          </a:prstGeom>
        </p:spPr>
        <p:txBody>
          <a:bodyPr wrap="square">
            <a:spAutoFit/>
          </a:bodyPr>
          <a:lstStyle/>
          <a:p>
            <a:r>
              <a:rPr lang="it-IT" sz="1100" dirty="0"/>
              <a:t>Il sistema riporta anche il Nominativo del Dirigente o Facente Funzione che ha inoltrato l’attività</a:t>
            </a:r>
          </a:p>
          <a:p>
            <a:endParaRPr lang="it-IT" sz="1100" dirty="0"/>
          </a:p>
          <a:p>
            <a:r>
              <a:rPr lang="it-IT" sz="1100" dirty="0" smtClean="0"/>
              <a:t>Nella </a:t>
            </a:r>
            <a:r>
              <a:rPr lang="it-IT" sz="1100" dirty="0"/>
              <a:t>parte del modello di proposta relativo all’ USC Proponente”</a:t>
            </a:r>
          </a:p>
        </p:txBody>
      </p:sp>
      <p:pic>
        <p:nvPicPr>
          <p:cNvPr id="12" name="Immagine 11" descr="C:\Users\Proprietario\Desktop\nominativo dir usc prop.png"/>
          <p:cNvPicPr/>
          <p:nvPr/>
        </p:nvPicPr>
        <p:blipFill>
          <a:blip r:embed="rId4">
            <a:extLst>
              <a:ext uri="{28A0092B-C50C-407E-A947-70E740481C1C}">
                <a14:useLocalDpi xmlns:a14="http://schemas.microsoft.com/office/drawing/2010/main" val="0"/>
              </a:ext>
            </a:extLst>
          </a:blip>
          <a:srcRect/>
          <a:stretch>
            <a:fillRect/>
          </a:stretch>
        </p:blipFill>
        <p:spPr bwMode="auto">
          <a:xfrm>
            <a:off x="1930707" y="4861405"/>
            <a:ext cx="4794885" cy="1951355"/>
          </a:xfrm>
          <a:prstGeom prst="rect">
            <a:avLst/>
          </a:prstGeom>
          <a:noFill/>
          <a:ln>
            <a:noFill/>
          </a:ln>
        </p:spPr>
      </p:pic>
    </p:spTree>
    <p:extLst>
      <p:ext uri="{BB962C8B-B14F-4D97-AF65-F5344CB8AC3E}">
        <p14:creationId xmlns:p14="http://schemas.microsoft.com/office/powerpoint/2010/main" val="31694810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18058"/>
          </a:xfrm>
        </p:spPr>
        <p:txBody>
          <a:bodyPr>
            <a:normAutofit/>
          </a:bodyPr>
          <a:lstStyle/>
          <a:p>
            <a:r>
              <a:rPr lang="it-IT" sz="1800" dirty="0" smtClean="0"/>
              <a:t>Verifica Impegno di spesa – </a:t>
            </a:r>
            <a:r>
              <a:rPr lang="it-IT" sz="1800" b="1" dirty="0" smtClean="0"/>
              <a:t>Gestore di Budget </a:t>
            </a:r>
            <a:r>
              <a:rPr lang="it-IT" sz="1800" dirty="0"/>
              <a:t>– </a:t>
            </a:r>
            <a:r>
              <a:rPr lang="it-IT" sz="1800" b="1" dirty="0"/>
              <a:t>Proposta Delibera </a:t>
            </a:r>
            <a:r>
              <a:rPr lang="it-IT" sz="1800" dirty="0"/>
              <a:t>- </a:t>
            </a:r>
            <a:r>
              <a:rPr lang="it-IT" sz="1800" dirty="0" smtClean="0"/>
              <a:t>4</a:t>
            </a:r>
            <a:endParaRPr lang="it-IT" sz="1800" dirty="0"/>
          </a:p>
        </p:txBody>
      </p:sp>
      <p:sp>
        <p:nvSpPr>
          <p:cNvPr id="4" name="Rettangolo 3"/>
          <p:cNvSpPr/>
          <p:nvPr/>
        </p:nvSpPr>
        <p:spPr>
          <a:xfrm>
            <a:off x="395536" y="836712"/>
            <a:ext cx="6462464" cy="261610"/>
          </a:xfrm>
          <a:prstGeom prst="rect">
            <a:avLst/>
          </a:prstGeom>
        </p:spPr>
        <p:txBody>
          <a:bodyPr wrap="square">
            <a:spAutoFit/>
          </a:bodyPr>
          <a:lstStyle/>
          <a:p>
            <a:pPr lvl="0"/>
            <a:r>
              <a:rPr lang="it-IT" sz="1100" b="1" dirty="0"/>
              <a:t>3</a:t>
            </a:r>
            <a:r>
              <a:rPr lang="it-IT" sz="1100" b="1" dirty="0" smtClean="0"/>
              <a:t> Attività </a:t>
            </a:r>
            <a:r>
              <a:rPr lang="it-IT" sz="1100" b="1" dirty="0"/>
              <a:t>di processo: “Verifica Impegno di Spesa</a:t>
            </a:r>
            <a:r>
              <a:rPr lang="it-IT" sz="1100" b="1" dirty="0" smtClean="0"/>
              <a:t>” o Gestore del Budget</a:t>
            </a:r>
            <a:endParaRPr lang="it-IT" sz="1100" dirty="0"/>
          </a:p>
        </p:txBody>
      </p:sp>
      <p:sp>
        <p:nvSpPr>
          <p:cNvPr id="5" name="Rettangolo 4"/>
          <p:cNvSpPr/>
          <p:nvPr/>
        </p:nvSpPr>
        <p:spPr>
          <a:xfrm>
            <a:off x="539552" y="1098322"/>
            <a:ext cx="8208912" cy="276999"/>
          </a:xfrm>
          <a:prstGeom prst="rect">
            <a:avLst/>
          </a:prstGeom>
        </p:spPr>
        <p:txBody>
          <a:bodyPr wrap="square">
            <a:spAutoFit/>
          </a:bodyPr>
          <a:lstStyle/>
          <a:p>
            <a:r>
              <a:rPr lang="it-IT" sz="1200" u="sng" dirty="0"/>
              <a:t>NB: Quest’attività viene eseguita unicamente se il valore Costi/Ricavi è diverso da NESSUNO</a:t>
            </a:r>
            <a:endParaRPr lang="it-IT" sz="1200" dirty="0"/>
          </a:p>
        </p:txBody>
      </p:sp>
      <p:pic>
        <p:nvPicPr>
          <p:cNvPr id="7" name="Immagine 6"/>
          <p:cNvPicPr/>
          <p:nvPr/>
        </p:nvPicPr>
        <p:blipFill>
          <a:blip r:embed="rId2">
            <a:extLst>
              <a:ext uri="{28A0092B-C50C-407E-A947-70E740481C1C}">
                <a14:useLocalDpi xmlns:a14="http://schemas.microsoft.com/office/drawing/2010/main" val="0"/>
              </a:ext>
            </a:extLst>
          </a:blip>
          <a:srcRect/>
          <a:stretch>
            <a:fillRect/>
          </a:stretch>
        </p:blipFill>
        <p:spPr bwMode="auto">
          <a:xfrm>
            <a:off x="560086" y="1385162"/>
            <a:ext cx="2772410" cy="877570"/>
          </a:xfrm>
          <a:prstGeom prst="rect">
            <a:avLst/>
          </a:prstGeom>
          <a:noFill/>
          <a:ln>
            <a:noFill/>
          </a:ln>
        </p:spPr>
      </p:pic>
      <p:sp>
        <p:nvSpPr>
          <p:cNvPr id="6" name="Rettangolo 5"/>
          <p:cNvSpPr/>
          <p:nvPr/>
        </p:nvSpPr>
        <p:spPr>
          <a:xfrm>
            <a:off x="539552" y="2262732"/>
            <a:ext cx="7252274" cy="261610"/>
          </a:xfrm>
          <a:prstGeom prst="rect">
            <a:avLst/>
          </a:prstGeom>
        </p:spPr>
        <p:txBody>
          <a:bodyPr wrap="square">
            <a:spAutoFit/>
          </a:bodyPr>
          <a:lstStyle/>
          <a:p>
            <a:r>
              <a:rPr lang="it-IT" sz="1100" dirty="0"/>
              <a:t>In quest’ Attività l’utente dovrà Verificare/Lavorare il documento di Proposta valorizzando i dati di sua competenza</a:t>
            </a:r>
            <a:r>
              <a:rPr lang="it-IT" sz="1100" dirty="0" smtClean="0"/>
              <a:t>.</a:t>
            </a:r>
            <a:endParaRPr lang="it-IT" sz="1100" dirty="0"/>
          </a:p>
        </p:txBody>
      </p:sp>
      <p:pic>
        <p:nvPicPr>
          <p:cNvPr id="9" name="Immagine 8"/>
          <p:cNvPicPr/>
          <p:nvPr/>
        </p:nvPicPr>
        <p:blipFill>
          <a:blip r:embed="rId3">
            <a:extLst>
              <a:ext uri="{28A0092B-C50C-407E-A947-70E740481C1C}">
                <a14:useLocalDpi xmlns:a14="http://schemas.microsoft.com/office/drawing/2010/main" val="0"/>
              </a:ext>
            </a:extLst>
          </a:blip>
          <a:srcRect/>
          <a:stretch>
            <a:fillRect/>
          </a:stretch>
        </p:blipFill>
        <p:spPr bwMode="auto">
          <a:xfrm>
            <a:off x="589892" y="2524342"/>
            <a:ext cx="6269355" cy="2560320"/>
          </a:xfrm>
          <a:prstGeom prst="rect">
            <a:avLst/>
          </a:prstGeom>
          <a:noFill/>
          <a:ln>
            <a:noFill/>
          </a:ln>
        </p:spPr>
      </p:pic>
      <p:sp>
        <p:nvSpPr>
          <p:cNvPr id="8" name="Rettangolo 7"/>
          <p:cNvSpPr/>
          <p:nvPr/>
        </p:nvSpPr>
        <p:spPr>
          <a:xfrm>
            <a:off x="457634" y="5044876"/>
            <a:ext cx="7612314" cy="1615827"/>
          </a:xfrm>
          <a:prstGeom prst="rect">
            <a:avLst/>
          </a:prstGeom>
        </p:spPr>
        <p:txBody>
          <a:bodyPr wrap="square">
            <a:spAutoFit/>
          </a:bodyPr>
          <a:lstStyle/>
          <a:p>
            <a:r>
              <a:rPr lang="it-IT" sz="1100" dirty="0"/>
              <a:t>Nella </a:t>
            </a:r>
            <a:r>
              <a:rPr lang="it-IT" sz="1100" dirty="0" err="1"/>
              <a:t>form</a:t>
            </a:r>
            <a:r>
              <a:rPr lang="it-IT" sz="1100" dirty="0"/>
              <a:t> andrà valorizzato l’esito della Verifica con 2 opzioni disponibili:</a:t>
            </a:r>
          </a:p>
          <a:p>
            <a:pPr lvl="1"/>
            <a:r>
              <a:rPr lang="it-IT" sz="1100" dirty="0"/>
              <a:t>VERIFICATA</a:t>
            </a:r>
          </a:p>
          <a:p>
            <a:pPr lvl="1"/>
            <a:r>
              <a:rPr lang="it-IT" sz="1100" dirty="0"/>
              <a:t>RINVIATA</a:t>
            </a:r>
          </a:p>
          <a:p>
            <a:r>
              <a:rPr lang="it-IT" sz="1100" dirty="0"/>
              <a:t>Se l’Esito scelto è RINVIATA. Renderà obbligatorio l’inserimento delle Note, l’iter tornerà indietro all’ </a:t>
            </a:r>
            <a:r>
              <a:rPr lang="it-IT" sz="1100" dirty="0" err="1"/>
              <a:t>Att</a:t>
            </a:r>
            <a:r>
              <a:rPr lang="it-IT" sz="1100" dirty="0"/>
              <a:t>. Precedente  “Vaglio </a:t>
            </a:r>
            <a:r>
              <a:rPr lang="it-IT" sz="1100" dirty="0" err="1"/>
              <a:t>Resp</a:t>
            </a:r>
            <a:r>
              <a:rPr lang="it-IT" sz="1100" dirty="0"/>
              <a:t>. Procedimento”.</a:t>
            </a:r>
          </a:p>
          <a:p>
            <a:r>
              <a:rPr lang="it-IT" sz="1100" dirty="0" smtClean="0"/>
              <a:t>Se </a:t>
            </a:r>
            <a:r>
              <a:rPr lang="it-IT" sz="1100" dirty="0"/>
              <a:t>l’Esito scelto è VERIFICATA il campo Note potrà essere lasciato libero, l’iter proseguirà come da disegno.</a:t>
            </a:r>
          </a:p>
          <a:p>
            <a:r>
              <a:rPr lang="it-IT" sz="1100" dirty="0" smtClean="0"/>
              <a:t>Per </a:t>
            </a:r>
            <a:r>
              <a:rPr lang="it-IT" sz="1100" dirty="0"/>
              <a:t>quanto riguarda il </a:t>
            </a:r>
            <a:r>
              <a:rPr lang="it-IT" sz="1100" dirty="0" err="1"/>
              <a:t>Flag</a:t>
            </a:r>
            <a:r>
              <a:rPr lang="it-IT" sz="1100" dirty="0"/>
              <a:t> funziona come nel precedente caso, ovvero determina la dicitura nel modello di proposta, in questo caso per la sezione dedicata al gestore del budget.</a:t>
            </a:r>
          </a:p>
          <a:p>
            <a:r>
              <a:rPr lang="it-IT" sz="1100" dirty="0" smtClean="0"/>
              <a:t>Il </a:t>
            </a:r>
            <a:r>
              <a:rPr lang="it-IT" sz="1100" dirty="0"/>
              <a:t>sistema riporta anche il Nominativo del Dirigente o Facente Funzione che ha inoltrato </a:t>
            </a:r>
            <a:r>
              <a:rPr lang="it-IT" sz="1100" dirty="0" smtClean="0"/>
              <a:t>l’attività.</a:t>
            </a:r>
            <a:endParaRPr lang="it-IT" sz="1100" dirty="0"/>
          </a:p>
        </p:txBody>
      </p:sp>
    </p:spTree>
    <p:extLst>
      <p:ext uri="{BB962C8B-B14F-4D97-AF65-F5344CB8AC3E}">
        <p14:creationId xmlns:p14="http://schemas.microsoft.com/office/powerpoint/2010/main" val="6024612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385192" y="418654"/>
            <a:ext cx="8229600" cy="418058"/>
          </a:xfrm>
        </p:spPr>
        <p:txBody>
          <a:bodyPr>
            <a:normAutofit/>
          </a:bodyPr>
          <a:lstStyle/>
          <a:p>
            <a:r>
              <a:rPr lang="it-IT" sz="1800" dirty="0" smtClean="0"/>
              <a:t>Verifica capienza – Uff Ragioneria – </a:t>
            </a:r>
            <a:r>
              <a:rPr lang="it-IT" sz="1800" b="1" dirty="0"/>
              <a:t>Proposta Delibera </a:t>
            </a:r>
            <a:r>
              <a:rPr lang="it-IT" sz="1800" dirty="0"/>
              <a:t>- </a:t>
            </a:r>
            <a:r>
              <a:rPr lang="it-IT" sz="1800" dirty="0" smtClean="0"/>
              <a:t>5</a:t>
            </a:r>
            <a:endParaRPr lang="it-IT" sz="1800" dirty="0"/>
          </a:p>
        </p:txBody>
      </p:sp>
      <p:sp>
        <p:nvSpPr>
          <p:cNvPr id="4" name="Rettangolo 3"/>
          <p:cNvSpPr/>
          <p:nvPr/>
        </p:nvSpPr>
        <p:spPr>
          <a:xfrm>
            <a:off x="395536" y="836712"/>
            <a:ext cx="7416824" cy="261610"/>
          </a:xfrm>
          <a:prstGeom prst="rect">
            <a:avLst/>
          </a:prstGeom>
        </p:spPr>
        <p:txBody>
          <a:bodyPr wrap="square">
            <a:spAutoFit/>
          </a:bodyPr>
          <a:lstStyle/>
          <a:p>
            <a:pPr lvl="0"/>
            <a:r>
              <a:rPr lang="it-IT" sz="1100" b="1" dirty="0"/>
              <a:t>4</a:t>
            </a:r>
            <a:r>
              <a:rPr lang="it-IT" sz="1100" b="1" dirty="0" smtClean="0"/>
              <a:t> Attività </a:t>
            </a:r>
            <a:r>
              <a:rPr lang="it-IT" sz="1100" b="1" dirty="0"/>
              <a:t>di processo: “Verifica Capienza</a:t>
            </a:r>
            <a:r>
              <a:rPr lang="it-IT" sz="1100" b="1" dirty="0" smtClean="0"/>
              <a:t>” o Personale incaricato dell’Ufficio Ragioneria</a:t>
            </a:r>
            <a:endParaRPr lang="it-IT" sz="1100" b="1" dirty="0"/>
          </a:p>
        </p:txBody>
      </p:sp>
      <p:sp>
        <p:nvSpPr>
          <p:cNvPr id="5" name="Rettangolo 4"/>
          <p:cNvSpPr/>
          <p:nvPr/>
        </p:nvSpPr>
        <p:spPr>
          <a:xfrm>
            <a:off x="467544" y="1059674"/>
            <a:ext cx="8064896" cy="276999"/>
          </a:xfrm>
          <a:prstGeom prst="rect">
            <a:avLst/>
          </a:prstGeom>
        </p:spPr>
        <p:txBody>
          <a:bodyPr wrap="square">
            <a:spAutoFit/>
          </a:bodyPr>
          <a:lstStyle/>
          <a:p>
            <a:r>
              <a:rPr lang="it-IT" sz="1200" u="sng" dirty="0"/>
              <a:t>NB: Quest’attività viene eseguita unicamente se il valore Costi/Ricavi è diverso da NESSUNO</a:t>
            </a:r>
            <a:endParaRPr lang="it-IT" sz="1200" dirty="0"/>
          </a:p>
        </p:txBody>
      </p:sp>
      <p:pic>
        <p:nvPicPr>
          <p:cNvPr id="6" name="Immagine 5"/>
          <p:cNvPicPr/>
          <p:nvPr/>
        </p:nvPicPr>
        <p:blipFill>
          <a:blip r:embed="rId2">
            <a:extLst>
              <a:ext uri="{28A0092B-C50C-407E-A947-70E740481C1C}">
                <a14:useLocalDpi xmlns:a14="http://schemas.microsoft.com/office/drawing/2010/main" val="0"/>
              </a:ext>
            </a:extLst>
          </a:blip>
          <a:srcRect/>
          <a:stretch>
            <a:fillRect/>
          </a:stretch>
        </p:blipFill>
        <p:spPr bwMode="auto">
          <a:xfrm>
            <a:off x="467544" y="1375321"/>
            <a:ext cx="3528392" cy="757535"/>
          </a:xfrm>
          <a:prstGeom prst="rect">
            <a:avLst/>
          </a:prstGeom>
          <a:noFill/>
          <a:ln>
            <a:noFill/>
          </a:ln>
        </p:spPr>
      </p:pic>
      <p:sp>
        <p:nvSpPr>
          <p:cNvPr id="7" name="Rettangolo 6"/>
          <p:cNvSpPr/>
          <p:nvPr/>
        </p:nvSpPr>
        <p:spPr>
          <a:xfrm>
            <a:off x="472023" y="2132856"/>
            <a:ext cx="8424936" cy="430887"/>
          </a:xfrm>
          <a:prstGeom prst="rect">
            <a:avLst/>
          </a:prstGeom>
        </p:spPr>
        <p:txBody>
          <a:bodyPr wrap="square">
            <a:spAutoFit/>
          </a:bodyPr>
          <a:lstStyle/>
          <a:p>
            <a:r>
              <a:rPr lang="it-IT" sz="1100" dirty="0"/>
              <a:t>In quest’ Attività l’utente dovrà Verificare/Lavorare il documento di Proposta valorizzando i dati di sua competenza.</a:t>
            </a:r>
          </a:p>
          <a:p>
            <a:r>
              <a:rPr lang="it-IT" sz="1100" i="1" u="sng" dirty="0" smtClean="0"/>
              <a:t>Form</a:t>
            </a:r>
            <a:endParaRPr lang="it-IT" dirty="0"/>
          </a:p>
        </p:txBody>
      </p:sp>
      <p:pic>
        <p:nvPicPr>
          <p:cNvPr id="8" name="Immagine 7"/>
          <p:cNvPicPr/>
          <p:nvPr/>
        </p:nvPicPr>
        <p:blipFill>
          <a:blip r:embed="rId3">
            <a:extLst>
              <a:ext uri="{28A0092B-C50C-407E-A947-70E740481C1C}">
                <a14:useLocalDpi xmlns:a14="http://schemas.microsoft.com/office/drawing/2010/main" val="0"/>
              </a:ext>
            </a:extLst>
          </a:blip>
          <a:srcRect/>
          <a:stretch>
            <a:fillRect/>
          </a:stretch>
        </p:blipFill>
        <p:spPr bwMode="auto">
          <a:xfrm>
            <a:off x="539552" y="2512576"/>
            <a:ext cx="6217920" cy="2560320"/>
          </a:xfrm>
          <a:prstGeom prst="rect">
            <a:avLst/>
          </a:prstGeom>
          <a:noFill/>
          <a:ln>
            <a:noFill/>
          </a:ln>
        </p:spPr>
      </p:pic>
      <p:sp>
        <p:nvSpPr>
          <p:cNvPr id="9" name="Rettangolo 8"/>
          <p:cNvSpPr/>
          <p:nvPr/>
        </p:nvSpPr>
        <p:spPr>
          <a:xfrm>
            <a:off x="400929" y="5072896"/>
            <a:ext cx="8208912" cy="1785104"/>
          </a:xfrm>
          <a:prstGeom prst="rect">
            <a:avLst/>
          </a:prstGeom>
        </p:spPr>
        <p:txBody>
          <a:bodyPr wrap="square">
            <a:spAutoFit/>
          </a:bodyPr>
          <a:lstStyle/>
          <a:p>
            <a:r>
              <a:rPr lang="it-IT" sz="1100" dirty="0"/>
              <a:t>Nella </a:t>
            </a:r>
            <a:r>
              <a:rPr lang="it-IT" sz="1100" dirty="0" err="1"/>
              <a:t>form</a:t>
            </a:r>
            <a:r>
              <a:rPr lang="it-IT" sz="1100" dirty="0"/>
              <a:t> andrà valorizzato l’esito della Verifica con 2 opzioni disponibili:</a:t>
            </a:r>
          </a:p>
          <a:p>
            <a:pPr lvl="1"/>
            <a:r>
              <a:rPr lang="it-IT" sz="1100" dirty="0"/>
              <a:t>VERIFICATA</a:t>
            </a:r>
          </a:p>
          <a:p>
            <a:pPr lvl="1"/>
            <a:r>
              <a:rPr lang="it-IT" sz="1100" dirty="0"/>
              <a:t>RINVIATA</a:t>
            </a:r>
          </a:p>
          <a:p>
            <a:r>
              <a:rPr lang="it-IT" sz="1100" dirty="0"/>
              <a:t>Se l’Esito scelto è RINVIATA. Renderà obbligatorio l’inserimento delle Note, l’attività tornerà indietro all’Ufficio Proponente in “Lavorazione Proposta”.</a:t>
            </a:r>
          </a:p>
          <a:p>
            <a:r>
              <a:rPr lang="it-IT" sz="1100" dirty="0" smtClean="0"/>
              <a:t>Se </a:t>
            </a:r>
            <a:r>
              <a:rPr lang="it-IT" sz="1100" dirty="0"/>
              <a:t>l’Esito scelto è VERIFICATA il campo Note potrà essere lasciato libero, l’iter proseguirà come da disegno.</a:t>
            </a:r>
          </a:p>
          <a:p>
            <a:r>
              <a:rPr lang="it-IT" sz="1100" dirty="0" smtClean="0"/>
              <a:t>Per </a:t>
            </a:r>
            <a:r>
              <a:rPr lang="it-IT" sz="1100" dirty="0"/>
              <a:t>quanto riguarda il </a:t>
            </a:r>
            <a:r>
              <a:rPr lang="it-IT" sz="1100" dirty="0" err="1"/>
              <a:t>Flag</a:t>
            </a:r>
            <a:r>
              <a:rPr lang="it-IT" sz="1100" dirty="0"/>
              <a:t> funziona come nel precedente caso, ovvero determina la dicitura nel modello di proposta, in questo caso per la sezione dedicata all’</a:t>
            </a:r>
            <a:r>
              <a:rPr lang="it-IT" sz="1100" dirty="0" err="1"/>
              <a:t>Amm</a:t>
            </a:r>
            <a:r>
              <a:rPr lang="it-IT" sz="1100" dirty="0"/>
              <a:t>. Finanza e Controllo</a:t>
            </a:r>
            <a:r>
              <a:rPr lang="it-IT" sz="1100" i="1" dirty="0"/>
              <a:t>.</a:t>
            </a:r>
            <a:endParaRPr lang="it-IT" sz="1100" dirty="0"/>
          </a:p>
          <a:p>
            <a:r>
              <a:rPr lang="it-IT" sz="1100" dirty="0" smtClean="0"/>
              <a:t>Il </a:t>
            </a:r>
            <a:r>
              <a:rPr lang="it-IT" sz="1100" dirty="0"/>
              <a:t>sistema riporta anche il Nominativo del dirigente o Facente Funzione che ha inoltrato l’attività</a:t>
            </a:r>
          </a:p>
          <a:p>
            <a:r>
              <a:rPr lang="it-IT" sz="1100" i="1" dirty="0"/>
              <a:t> </a:t>
            </a:r>
            <a:endParaRPr lang="it-IT" sz="1100" dirty="0"/>
          </a:p>
        </p:txBody>
      </p:sp>
    </p:spTree>
    <p:extLst>
      <p:ext uri="{BB962C8B-B14F-4D97-AF65-F5344CB8AC3E}">
        <p14:creationId xmlns:p14="http://schemas.microsoft.com/office/powerpoint/2010/main" val="17993087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dirty="0" smtClean="0"/>
              <a:t>Nuovo flusso </a:t>
            </a:r>
            <a:r>
              <a:rPr lang="it-IT" dirty="0"/>
              <a:t>d</a:t>
            </a:r>
            <a:r>
              <a:rPr lang="it-IT" dirty="0" smtClean="0"/>
              <a:t>elibere a norma  </a:t>
            </a:r>
            <a:r>
              <a:rPr lang="it-IT" dirty="0"/>
              <a:t>p</a:t>
            </a:r>
            <a:r>
              <a:rPr lang="it-IT" dirty="0" smtClean="0"/>
              <a:t>arte 2</a:t>
            </a:r>
            <a:endParaRPr lang="it-IT" dirty="0"/>
          </a:p>
        </p:txBody>
      </p:sp>
      <p:sp>
        <p:nvSpPr>
          <p:cNvPr id="3" name="Sottotitolo 2"/>
          <p:cNvSpPr>
            <a:spLocks noGrp="1"/>
          </p:cNvSpPr>
          <p:nvPr>
            <p:ph type="subTitle" idx="1"/>
          </p:nvPr>
        </p:nvSpPr>
        <p:spPr>
          <a:xfrm>
            <a:off x="1371600" y="3886200"/>
            <a:ext cx="6400800" cy="1415008"/>
          </a:xfrm>
        </p:spPr>
        <p:txBody>
          <a:bodyPr/>
          <a:lstStyle/>
          <a:p>
            <a:r>
              <a:rPr lang="it-IT" dirty="0"/>
              <a:t>Verifica Affari Generali </a:t>
            </a:r>
          </a:p>
          <a:p>
            <a:r>
              <a:rPr lang="it-IT" dirty="0" smtClean="0"/>
              <a:t>Approvazione </a:t>
            </a:r>
            <a:r>
              <a:rPr lang="it-IT" dirty="0"/>
              <a:t>Direttori</a:t>
            </a:r>
          </a:p>
        </p:txBody>
      </p:sp>
      <p:sp>
        <p:nvSpPr>
          <p:cNvPr id="4" name="CasellaDiTesto 3"/>
          <p:cNvSpPr txBox="1"/>
          <p:nvPr/>
        </p:nvSpPr>
        <p:spPr>
          <a:xfrm>
            <a:off x="6084168" y="5949280"/>
            <a:ext cx="1584176" cy="369332"/>
          </a:xfrm>
          <a:prstGeom prst="rect">
            <a:avLst/>
          </a:prstGeom>
          <a:noFill/>
        </p:spPr>
        <p:txBody>
          <a:bodyPr wrap="square" rtlCol="0">
            <a:spAutoFit/>
          </a:bodyPr>
          <a:lstStyle/>
          <a:p>
            <a:r>
              <a:rPr lang="it-IT" smtClean="0"/>
              <a:t>Aprile 2017</a:t>
            </a:r>
            <a:endParaRPr lang="it-IT"/>
          </a:p>
        </p:txBody>
      </p:sp>
    </p:spTree>
    <p:extLst>
      <p:ext uri="{BB962C8B-B14F-4D97-AF65-F5344CB8AC3E}">
        <p14:creationId xmlns:p14="http://schemas.microsoft.com/office/powerpoint/2010/main" val="134368568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922114"/>
          </a:xfrm>
        </p:spPr>
        <p:txBody>
          <a:bodyPr>
            <a:normAutofit/>
          </a:bodyPr>
          <a:lstStyle/>
          <a:p>
            <a:r>
              <a:rPr lang="it-IT" sz="3200" b="1" dirty="0" smtClean="0"/>
              <a:t>Il flusso delibere </a:t>
            </a:r>
            <a:r>
              <a:rPr lang="it-IT" sz="2000" dirty="0" smtClean="0"/>
              <a:t>Parte </a:t>
            </a:r>
            <a:r>
              <a:rPr lang="it-IT" sz="2000" dirty="0"/>
              <a:t>2 </a:t>
            </a:r>
            <a:r>
              <a:rPr lang="it-IT" sz="2000" dirty="0" smtClean="0"/>
              <a:t>– </a:t>
            </a:r>
            <a:br>
              <a:rPr lang="it-IT" sz="2000" dirty="0" smtClean="0"/>
            </a:br>
            <a:r>
              <a:rPr lang="it-IT" sz="1800" dirty="0" smtClean="0"/>
              <a:t>Verifica Affari </a:t>
            </a:r>
            <a:r>
              <a:rPr lang="it-IT" sz="1800" dirty="0"/>
              <a:t>Generali / Approvazione Direttori</a:t>
            </a:r>
          </a:p>
        </p:txBody>
      </p:sp>
      <p:sp>
        <p:nvSpPr>
          <p:cNvPr id="5" name="CasellaDiTesto 4"/>
          <p:cNvSpPr txBox="1"/>
          <p:nvPr/>
        </p:nvSpPr>
        <p:spPr>
          <a:xfrm>
            <a:off x="467544" y="5949280"/>
            <a:ext cx="8208912" cy="646331"/>
          </a:xfrm>
          <a:prstGeom prst="rect">
            <a:avLst/>
          </a:prstGeom>
          <a:noFill/>
        </p:spPr>
        <p:txBody>
          <a:bodyPr wrap="square" rtlCol="0">
            <a:spAutoFit/>
          </a:bodyPr>
          <a:lstStyle/>
          <a:p>
            <a:r>
              <a:rPr lang="it-IT" sz="1200" dirty="0" smtClean="0"/>
              <a:t>Il flusso rappresentato (Parte 2)  illustra i passaggi operativi, le funzionalità e l’avanzamento del nuovo processo di deliberazione:</a:t>
            </a:r>
          </a:p>
          <a:p>
            <a:r>
              <a:rPr lang="it-IT" sz="1200" dirty="0" smtClean="0"/>
              <a:t>-</a:t>
            </a:r>
            <a:r>
              <a:rPr lang="it-IT" sz="1200" dirty="0" smtClean="0">
                <a:sym typeface="Wingdings" pitchFamily="2" charset="2"/>
              </a:rPr>
              <a:t> </a:t>
            </a:r>
            <a:r>
              <a:rPr lang="it-IT" sz="1200" dirty="0" smtClean="0"/>
              <a:t>dalla fase di </a:t>
            </a:r>
            <a:r>
              <a:rPr lang="it-IT" sz="1200" b="1" dirty="0" smtClean="0"/>
              <a:t>Ricezione Fascicolo- </a:t>
            </a:r>
            <a:r>
              <a:rPr lang="it-IT" sz="1200" dirty="0" smtClean="0"/>
              <a:t>Affari Generali </a:t>
            </a:r>
            <a:r>
              <a:rPr lang="it-IT" sz="1200" dirty="0" smtClean="0">
                <a:sym typeface="Wingdings" pitchFamily="2" charset="2"/>
              </a:rPr>
              <a:t> </a:t>
            </a:r>
            <a:r>
              <a:rPr lang="it-IT" sz="1200" dirty="0" smtClean="0"/>
              <a:t>sino alla fase di </a:t>
            </a:r>
            <a:r>
              <a:rPr lang="it-IT" sz="1200" b="1" dirty="0" smtClean="0"/>
              <a:t>Approvazione dei Direttori</a:t>
            </a:r>
            <a:r>
              <a:rPr lang="it-IT" sz="1200" dirty="0" smtClean="0"/>
              <a:t> e </a:t>
            </a:r>
            <a:r>
              <a:rPr lang="it-IT" sz="1200" b="1" dirty="0" smtClean="0"/>
              <a:t>Firma digitale del DG </a:t>
            </a:r>
            <a:r>
              <a:rPr lang="it-IT" sz="1200" dirty="0" smtClean="0"/>
              <a:t>e </a:t>
            </a:r>
            <a:r>
              <a:rPr lang="it-IT" sz="1200" dirty="0"/>
              <a:t>avanzamento </a:t>
            </a:r>
            <a:r>
              <a:rPr lang="it-IT" sz="1200" dirty="0" smtClean="0"/>
              <a:t>finale per la </a:t>
            </a:r>
            <a:r>
              <a:rPr lang="it-IT" sz="1200" b="1" dirty="0" smtClean="0"/>
              <a:t>Pubblicazione.</a:t>
            </a:r>
            <a:endParaRPr lang="it-IT" sz="1200" b="1" dirty="0"/>
          </a:p>
        </p:txBody>
      </p:sp>
      <p:pic>
        <p:nvPicPr>
          <p:cNvPr id="6" name="Segnaposto contenuto 5"/>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71600" y="1404277"/>
            <a:ext cx="6866069" cy="4525963"/>
          </a:xfrm>
          <a:prstGeom prst="rect">
            <a:avLst/>
          </a:prstGeom>
          <a:noFill/>
          <a:ln>
            <a:noFill/>
          </a:ln>
        </p:spPr>
      </p:pic>
    </p:spTree>
    <p:extLst>
      <p:ext uri="{BB962C8B-B14F-4D97-AF65-F5344CB8AC3E}">
        <p14:creationId xmlns:p14="http://schemas.microsoft.com/office/powerpoint/2010/main" val="263263680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706090"/>
          </a:xfrm>
        </p:spPr>
        <p:txBody>
          <a:bodyPr>
            <a:normAutofit/>
          </a:bodyPr>
          <a:lstStyle/>
          <a:p>
            <a:r>
              <a:rPr lang="it-IT" sz="1800" dirty="0" smtClean="0"/>
              <a:t>Ricezione Fascicolo (USC Affari Generali)– </a:t>
            </a:r>
            <a:r>
              <a:rPr lang="it-IT" sz="1800" b="1" dirty="0"/>
              <a:t>Proposta Delibera</a:t>
            </a:r>
            <a:r>
              <a:rPr lang="it-IT" sz="1800" dirty="0"/>
              <a:t> - </a:t>
            </a:r>
            <a:r>
              <a:rPr lang="it-IT" sz="1800" dirty="0" smtClean="0"/>
              <a:t>6</a:t>
            </a:r>
            <a:endParaRPr lang="it-IT" sz="1800" dirty="0"/>
          </a:p>
        </p:txBody>
      </p:sp>
      <p:pic>
        <p:nvPicPr>
          <p:cNvPr id="4098" name="Immagine 5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844457"/>
            <a:ext cx="4032448" cy="782668"/>
          </a:xfrm>
          <a:prstGeom prst="rect">
            <a:avLst/>
          </a:prstGeom>
          <a:noFill/>
          <a:extLst>
            <a:ext uri="{909E8E84-426E-40DD-AFC4-6F175D3DCCD1}">
              <a14:hiddenFill xmlns:a14="http://schemas.microsoft.com/office/drawing/2010/main">
                <a:solidFill>
                  <a:srgbClr val="FFFFFF"/>
                </a:solidFill>
              </a14:hiddenFill>
            </a:ext>
          </a:extLst>
        </p:spPr>
      </p:pic>
      <p:pic>
        <p:nvPicPr>
          <p:cNvPr id="4097" name="Immagine 6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6621" y="3570647"/>
            <a:ext cx="3362325" cy="18669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539552" y="1418949"/>
            <a:ext cx="5328592"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lang="it-IT" sz="1100" b="1" dirty="0">
                <a:solidFill>
                  <a:srgbClr val="000000"/>
                </a:solidFill>
                <a:latin typeface="Calibri" pitchFamily="34" charset="0"/>
                <a:ea typeface="Times New Roman" pitchFamily="18" charset="0"/>
                <a:cs typeface="Times New Roman" pitchFamily="18" charset="0"/>
              </a:rPr>
              <a:t>5</a:t>
            </a:r>
            <a:r>
              <a:rPr kumimoji="0" lang="it-IT" sz="1100" b="1"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rPr>
              <a:t> A</a:t>
            </a:r>
            <a:r>
              <a:rPr kumimoji="0" lang="it-IT" sz="1100" b="1" strike="noStrike" cap="none" normalizeH="0" baseline="0" dirty="0" smtClean="0" bmk="">
                <a:ln>
                  <a:noFill/>
                </a:ln>
                <a:solidFill>
                  <a:srgbClr val="000000"/>
                </a:solidFill>
                <a:effectLst/>
                <a:latin typeface="Calibri" pitchFamily="34" charset="0"/>
                <a:ea typeface="Times New Roman" pitchFamily="18" charset="0"/>
                <a:cs typeface="Times New Roman" pitchFamily="18" charset="0"/>
              </a:rPr>
              <a:t>ttività di processo: “Ricezione Fascicolo</a:t>
            </a:r>
            <a:r>
              <a:rPr kumimoji="0" lang="it-IT" sz="1100" b="1" i="1" u="sng" strike="noStrike" cap="none" normalizeH="0" baseline="0" dirty="0" smtClean="0" bmk="">
                <a:ln>
                  <a:noFill/>
                </a:ln>
                <a:solidFill>
                  <a:srgbClr val="000000"/>
                </a:solidFill>
                <a:effectLst/>
                <a:latin typeface="Calibri" pitchFamily="34" charset="0"/>
                <a:ea typeface="Times New Roman" pitchFamily="18" charset="0"/>
                <a:cs typeface="Times New Roman" pitchFamily="18" charset="0"/>
              </a:rPr>
              <a:t>”</a:t>
            </a:r>
            <a:endParaRPr kumimoji="0" lang="it-IT"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it-IT"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a:spLocks noChangeArrowheads="1"/>
          </p:cNvSpPr>
          <p:nvPr/>
        </p:nvSpPr>
        <p:spPr bwMode="auto">
          <a:xfrm>
            <a:off x="611560" y="2862761"/>
            <a:ext cx="741682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bmk="OLE_LINK43">
                <a:ln>
                  <a:noFill/>
                </a:ln>
                <a:solidFill>
                  <a:schemeClr val="tx1"/>
                </a:solidFill>
                <a:effectLst/>
                <a:latin typeface="Calibri" pitchFamily="34" charset="0"/>
                <a:ea typeface="Calibri" pitchFamily="34" charset="0"/>
                <a:cs typeface="Times New Roman" pitchFamily="18" charset="0"/>
              </a:rPr>
              <a:t>In quest’ Attività l’utente dovrà Verificare il documento di Proposta, accertare che è stato ricevuto il Fascicolo per la Proposta</a:t>
            </a:r>
            <a:endParaRPr kumimoji="0" lang="it-IT" sz="1100" i="0" u="none" strike="noStrike" cap="none" normalizeH="0" baseline="0" dirty="0" smtClean="0" bmk="OLE_LINK43">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1" u="sng" strike="noStrike" cap="none" normalizeH="0" baseline="0" dirty="0" smtClean="0" bmk="OLE_LINK43">
                <a:ln>
                  <a:noFill/>
                </a:ln>
                <a:solidFill>
                  <a:schemeClr val="tx1"/>
                </a:solidFill>
                <a:effectLst/>
                <a:latin typeface="Calibri" pitchFamily="34" charset="0"/>
                <a:ea typeface="Calibri" pitchFamily="34" charset="0"/>
                <a:cs typeface="Times New Roman" pitchFamily="18" charset="0"/>
              </a:rPr>
              <a:t>Form:</a:t>
            </a:r>
            <a:endParaRPr kumimoji="0" lang="it-IT" sz="110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it-IT"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Rectangle 5"/>
          <p:cNvSpPr>
            <a:spLocks noChangeArrowheads="1"/>
          </p:cNvSpPr>
          <p:nvPr/>
        </p:nvSpPr>
        <p:spPr bwMode="auto">
          <a:xfrm>
            <a:off x="573088" y="5492166"/>
            <a:ext cx="655272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100" i="0" u="none" strike="noStrike" cap="none" normalizeH="0" baseline="0" dirty="0" smtClean="0" bmk="OLE_LINK43">
                <a:ln>
                  <a:noFill/>
                </a:ln>
                <a:solidFill>
                  <a:schemeClr val="tx1"/>
                </a:solidFill>
                <a:effectLst/>
                <a:latin typeface="Calibri" pitchFamily="34" charset="0"/>
                <a:ea typeface="Calibri" pitchFamily="34" charset="0"/>
                <a:cs typeface="Times New Roman" pitchFamily="18" charset="0"/>
              </a:rPr>
              <a:t>Nella </a:t>
            </a:r>
            <a:r>
              <a:rPr kumimoji="0" lang="it-IT" sz="1100" i="0" u="none" strike="noStrike" cap="none" normalizeH="0" baseline="0" dirty="0" err="1" smtClean="0" bmk="OLE_LINK43">
                <a:ln>
                  <a:noFill/>
                </a:ln>
                <a:solidFill>
                  <a:schemeClr val="tx1"/>
                </a:solidFill>
                <a:effectLst/>
                <a:latin typeface="Calibri" pitchFamily="34" charset="0"/>
                <a:ea typeface="Calibri" pitchFamily="34" charset="0"/>
                <a:cs typeface="Times New Roman" pitchFamily="18" charset="0"/>
              </a:rPr>
              <a:t>form</a:t>
            </a:r>
            <a:r>
              <a:rPr kumimoji="0" lang="it-IT" sz="1100" i="0" u="none" strike="noStrike" cap="none" normalizeH="0" baseline="0" dirty="0" smtClean="0" bmk="OLE_LINK43">
                <a:ln>
                  <a:noFill/>
                </a:ln>
                <a:solidFill>
                  <a:schemeClr val="tx1"/>
                </a:solidFill>
                <a:effectLst/>
                <a:latin typeface="Calibri" pitchFamily="34" charset="0"/>
                <a:ea typeface="Calibri" pitchFamily="34" charset="0"/>
                <a:cs typeface="Times New Roman" pitchFamily="18" charset="0"/>
              </a:rPr>
              <a:t> l’utente dovrà confermare che la ricezione del Fascicolo sia avvenuta, mediante il </a:t>
            </a:r>
            <a:r>
              <a:rPr kumimoji="0" lang="it-IT" sz="1100" i="0" u="none" strike="noStrike" cap="none" normalizeH="0" baseline="0" dirty="0" err="1" smtClean="0" bmk="OLE_LINK43">
                <a:ln>
                  <a:noFill/>
                </a:ln>
                <a:solidFill>
                  <a:schemeClr val="tx1"/>
                </a:solidFill>
                <a:effectLst/>
                <a:latin typeface="Calibri" pitchFamily="34" charset="0"/>
                <a:ea typeface="Calibri" pitchFamily="34" charset="0"/>
                <a:cs typeface="Times New Roman" pitchFamily="18" charset="0"/>
              </a:rPr>
              <a:t>flag</a:t>
            </a:r>
            <a:r>
              <a:rPr kumimoji="0" lang="it-IT" sz="1100" i="0" u="none" strike="noStrike" cap="none" normalizeH="0" baseline="0" dirty="0" smtClean="0" bmk="OLE_LINK43">
                <a:ln>
                  <a:noFill/>
                </a:ln>
                <a:solidFill>
                  <a:schemeClr val="tx1"/>
                </a:solidFill>
                <a:effectLst/>
                <a:latin typeface="Calibri" pitchFamily="34" charset="0"/>
                <a:ea typeface="Calibri" pitchFamily="34" charset="0"/>
                <a:cs typeface="Times New Roman" pitchFamily="18" charset="0"/>
              </a:rPr>
              <a:t>.</a:t>
            </a:r>
            <a:endParaRPr kumimoji="0" lang="it-IT" sz="1100" i="0" u="none" strike="noStrike" cap="none" normalizeH="0" baseline="0" dirty="0" smtClean="0" bmk="OLE_LINK43">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bmk="OLE_LINK43">
                <a:ln>
                  <a:noFill/>
                </a:ln>
                <a:solidFill>
                  <a:schemeClr val="tx1"/>
                </a:solidFill>
                <a:effectLst/>
                <a:latin typeface="Calibri" pitchFamily="34" charset="0"/>
                <a:ea typeface="Calibri" pitchFamily="34" charset="0"/>
                <a:cs typeface="Times New Roman" pitchFamily="18" charset="0"/>
              </a:rPr>
              <a:t>Inserire la Data del ricevimento e compilare eventualmente le relative note.</a:t>
            </a:r>
            <a:endParaRPr kumimoji="0" lang="it-IT" sz="1100" i="0" u="none" strike="noStrike" cap="none" normalizeH="0" baseline="0" dirty="0" smtClean="0">
              <a:ln>
                <a:noFill/>
              </a:ln>
              <a:solidFill>
                <a:schemeClr val="tx1"/>
              </a:solidFill>
              <a:effectLst/>
              <a:latin typeface="Arial" pitchFamily="34" charset="0"/>
              <a:cs typeface="Arial" pitchFamily="34" charset="0"/>
            </a:endParaRPr>
          </a:p>
        </p:txBody>
      </p:sp>
      <p:sp>
        <p:nvSpPr>
          <p:cNvPr id="8" name="Freccia a sinistra 7"/>
          <p:cNvSpPr/>
          <p:nvPr/>
        </p:nvSpPr>
        <p:spPr>
          <a:xfrm rot="1358734">
            <a:off x="2125017" y="4713190"/>
            <a:ext cx="3884048" cy="45719"/>
          </a:xfrm>
          <a:prstGeom prst="leftArrow">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5388586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18058"/>
          </a:xfrm>
        </p:spPr>
        <p:txBody>
          <a:bodyPr>
            <a:noAutofit/>
          </a:bodyPr>
          <a:lstStyle/>
          <a:p>
            <a:r>
              <a:rPr lang="it-IT" sz="1800" dirty="0" smtClean="0"/>
              <a:t>Verifica formale (USC Affari Generali)– </a:t>
            </a:r>
            <a:r>
              <a:rPr lang="it-IT" sz="1800" b="1" dirty="0"/>
              <a:t>Proposta Delibera </a:t>
            </a:r>
            <a:r>
              <a:rPr lang="it-IT" sz="1800" dirty="0"/>
              <a:t>- </a:t>
            </a:r>
            <a:r>
              <a:rPr lang="it-IT" sz="1800" dirty="0" smtClean="0"/>
              <a:t>7</a:t>
            </a:r>
            <a:endParaRPr lang="it-IT" sz="1800" dirty="0"/>
          </a:p>
        </p:txBody>
      </p:sp>
      <p:pic>
        <p:nvPicPr>
          <p:cNvPr id="5122" name="Immagine 6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836" y="1412776"/>
            <a:ext cx="3419475" cy="333375"/>
          </a:xfrm>
          <a:prstGeom prst="rect">
            <a:avLst/>
          </a:prstGeom>
          <a:noFill/>
          <a:extLst>
            <a:ext uri="{909E8E84-426E-40DD-AFC4-6F175D3DCCD1}">
              <a14:hiddenFill xmlns:a14="http://schemas.microsoft.com/office/drawing/2010/main">
                <a:solidFill>
                  <a:srgbClr val="FFFFFF"/>
                </a:solidFill>
              </a14:hiddenFill>
            </a:ext>
          </a:extLst>
        </p:spPr>
      </p:pic>
      <p:pic>
        <p:nvPicPr>
          <p:cNvPr id="5121" name="Immagine 19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2311378"/>
            <a:ext cx="2990850" cy="21907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412170" y="977479"/>
            <a:ext cx="4028809"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lang="it-IT" sz="1100" b="1" i="1" u="sng" dirty="0" bmk="OLE_LINK47">
                <a:solidFill>
                  <a:srgbClr val="000000"/>
                </a:solidFill>
                <a:latin typeface="Calibri" pitchFamily="34" charset="0"/>
                <a:ea typeface="Times New Roman" pitchFamily="18" charset="0"/>
                <a:cs typeface="Times New Roman" pitchFamily="18" charset="0"/>
              </a:rPr>
              <a:t>6</a:t>
            </a:r>
            <a:r>
              <a:rPr kumimoji="0" lang="it-IT" sz="1100" b="1" i="1" u="sng" strike="noStrike" cap="none" normalizeH="0" baseline="0" dirty="0" smtClean="0" bmk="OLE_LINK47">
                <a:ln>
                  <a:noFill/>
                </a:ln>
                <a:solidFill>
                  <a:srgbClr val="000000"/>
                </a:solidFill>
                <a:effectLst/>
                <a:latin typeface="Calibri" pitchFamily="34" charset="0"/>
                <a:ea typeface="Times New Roman" pitchFamily="18" charset="0"/>
                <a:cs typeface="Times New Roman" pitchFamily="18" charset="0"/>
              </a:rPr>
              <a:t> - Attività di processo: “Verifica Formale”</a:t>
            </a:r>
            <a:endParaRPr kumimoji="0" lang="it-IT"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it-IT"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a:spLocks noChangeArrowheads="1"/>
          </p:cNvSpPr>
          <p:nvPr/>
        </p:nvSpPr>
        <p:spPr bwMode="auto">
          <a:xfrm>
            <a:off x="331439" y="1844824"/>
            <a:ext cx="8065151"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bmk="OLE_LINK47">
                <a:ln>
                  <a:noFill/>
                </a:ln>
                <a:solidFill>
                  <a:schemeClr val="tx1"/>
                </a:solidFill>
                <a:effectLst/>
                <a:latin typeface="Calibri" pitchFamily="34" charset="0"/>
                <a:ea typeface="Calibri" pitchFamily="34" charset="0"/>
                <a:cs typeface="Times New Roman" pitchFamily="18" charset="0"/>
              </a:rPr>
              <a:t>In quest’ Attività l’utente dovrà Verificare il documento di Proposta, ed approvarlo formalmente</a:t>
            </a:r>
            <a:endParaRPr kumimoji="0" lang="it-IT" sz="1100" i="0" u="none" strike="noStrike" cap="none" normalizeH="0" baseline="0" dirty="0" smtClean="0" bmk="OLE_LINK47">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bmk="OLE_LINK47">
                <a:ln>
                  <a:noFill/>
                </a:ln>
                <a:solidFill>
                  <a:schemeClr val="tx1"/>
                </a:solidFill>
                <a:effectLst/>
                <a:latin typeface="Calibri" pitchFamily="34" charset="0"/>
                <a:ea typeface="Calibri" pitchFamily="34" charset="0"/>
                <a:cs typeface="Times New Roman" pitchFamily="18" charset="0"/>
              </a:rPr>
              <a:t>Compilare la Form nei dati di processo.</a:t>
            </a:r>
            <a:endParaRPr kumimoji="0" lang="it-IT" sz="1100" i="0" u="none" strike="noStrike" cap="none" normalizeH="0" baseline="0" dirty="0" smtClean="0">
              <a:ln>
                <a:noFill/>
              </a:ln>
              <a:solidFill>
                <a:schemeClr val="tx1"/>
              </a:solidFill>
              <a:effectLst/>
              <a:latin typeface="Arial" pitchFamily="34" charset="0"/>
              <a:cs typeface="Arial" pitchFamily="34" charset="0"/>
            </a:endParaRPr>
          </a:p>
        </p:txBody>
      </p:sp>
      <p:sp>
        <p:nvSpPr>
          <p:cNvPr id="6" name="Rectangle 5"/>
          <p:cNvSpPr>
            <a:spLocks noChangeArrowheads="1"/>
          </p:cNvSpPr>
          <p:nvPr/>
        </p:nvSpPr>
        <p:spPr bwMode="auto">
          <a:xfrm>
            <a:off x="331439" y="4763686"/>
            <a:ext cx="7920880" cy="1615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Nella </a:t>
            </a:r>
            <a:r>
              <a:rPr kumimoji="0" lang="it-IT" sz="110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form</a:t>
            </a: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andrà valorizzato l’esito della Verifica con 2 opzioni disponibili:</a:t>
            </a:r>
            <a:endParaRPr kumimoji="0" lang="it-IT" sz="1100" i="0" u="none" strike="noStrike" cap="none" normalizeH="0" baseline="0" dirty="0" smtClean="0">
              <a:ln>
                <a:noFill/>
              </a:ln>
              <a:solidFill>
                <a:schemeClr val="tx1"/>
              </a:solidFill>
              <a:effectLst/>
              <a:latin typeface="Arial" pitchFamily="34" charset="0"/>
              <a:cs typeface="Arial" pitchFamily="34" charset="0"/>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VERIFICATA</a:t>
            </a:r>
            <a:endParaRPr kumimoji="0" lang="it-IT" sz="1100" i="0" u="none" strike="noStrike" cap="none" normalizeH="0" baseline="0" dirty="0" smtClean="0">
              <a:ln>
                <a:noFill/>
              </a:ln>
              <a:solidFill>
                <a:schemeClr val="tx1"/>
              </a:solidFill>
              <a:effectLst/>
              <a:latin typeface="Arial" pitchFamily="34" charset="0"/>
              <a:cs typeface="Arial" pitchFamily="34" charset="0"/>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RINVIATA</a:t>
            </a:r>
            <a:endParaRPr kumimoji="0" lang="it-IT" sz="110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Se l’Esito scelto è ANNULLATA/RINVIATA. sarà obbligatorio l’inserimento delle Note, </a:t>
            </a:r>
            <a:endParaRPr kumimoji="0" lang="it-IT" sz="110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Se RINVIATA, l’attività tornerà indietro:</a:t>
            </a:r>
            <a:endParaRPr kumimoji="0" lang="it-IT" sz="110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1 caso: Se sono presenti Costi/Ricavi l’iter tornerà indietro all’ attività “Verifica Capienza”</a:t>
            </a:r>
            <a:endParaRPr kumimoji="0" lang="it-IT" sz="110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2 caso: Se NON sono presenti Costi/Ricavi l’iter tornerà indietro all’ attività “Vaglio </a:t>
            </a: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Responsabile </a:t>
            </a: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Procedimento”</a:t>
            </a:r>
            <a:endParaRPr kumimoji="0" lang="it-IT" sz="110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Se VERIFICATA il campo Note potrà essere lasciato libero, l’iter proseguirà come da disegno.</a:t>
            </a:r>
            <a:endParaRPr kumimoji="0" lang="it-IT" sz="110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Quest’attività non comporta modifiche automatiche alla proposta.</a:t>
            </a:r>
            <a:endParaRPr kumimoji="0" lang="it-IT" sz="110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9337940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90066"/>
          </a:xfrm>
        </p:spPr>
        <p:txBody>
          <a:bodyPr>
            <a:normAutofit/>
          </a:bodyPr>
          <a:lstStyle/>
          <a:p>
            <a:r>
              <a:rPr lang="it-IT" sz="1800" dirty="0" smtClean="0"/>
              <a:t>Inserimento ODG – USC Affari Generali </a:t>
            </a:r>
            <a:r>
              <a:rPr lang="it-IT" sz="1800" b="1" dirty="0" smtClean="0"/>
              <a:t>– </a:t>
            </a:r>
            <a:r>
              <a:rPr lang="it-IT" sz="1800" b="1" dirty="0"/>
              <a:t>Proposta Delibera </a:t>
            </a:r>
            <a:r>
              <a:rPr lang="it-IT" sz="1800" dirty="0"/>
              <a:t>- </a:t>
            </a:r>
            <a:r>
              <a:rPr lang="it-IT" sz="1800" dirty="0" smtClean="0"/>
              <a:t>8</a:t>
            </a:r>
            <a:endParaRPr lang="it-IT" sz="1800" dirty="0"/>
          </a:p>
        </p:txBody>
      </p:sp>
      <p:pic>
        <p:nvPicPr>
          <p:cNvPr id="6146" name="Immagine 19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412776"/>
            <a:ext cx="4076700" cy="419100"/>
          </a:xfrm>
          <a:prstGeom prst="rect">
            <a:avLst/>
          </a:prstGeom>
          <a:noFill/>
          <a:extLst>
            <a:ext uri="{909E8E84-426E-40DD-AFC4-6F175D3DCCD1}">
              <a14:hiddenFill xmlns:a14="http://schemas.microsoft.com/office/drawing/2010/main">
                <a:solidFill>
                  <a:srgbClr val="FFFFFF"/>
                </a:solidFill>
              </a14:hiddenFill>
            </a:ext>
          </a:extLst>
        </p:spPr>
      </p:pic>
      <p:pic>
        <p:nvPicPr>
          <p:cNvPr id="6145" name="Immagine 19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435" y="2435216"/>
            <a:ext cx="2147358" cy="204468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445073" y="1052736"/>
            <a:ext cx="7799335"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lang="it-IT" sz="1100" b="1" i="1" u="sng" dirty="0">
                <a:solidFill>
                  <a:srgbClr val="000000"/>
                </a:solidFill>
                <a:latin typeface="Calibri" pitchFamily="34" charset="0"/>
                <a:ea typeface="Times New Roman" pitchFamily="18" charset="0"/>
                <a:cs typeface="Times New Roman" pitchFamily="18" charset="0"/>
              </a:rPr>
              <a:t>7</a:t>
            </a:r>
            <a:r>
              <a:rPr lang="it-IT" sz="1100" b="1" i="1" u="sng" dirty="0" smtClean="0">
                <a:solidFill>
                  <a:srgbClr val="000000"/>
                </a:solidFill>
                <a:latin typeface="Calibri" pitchFamily="34" charset="0"/>
                <a:ea typeface="Times New Roman" pitchFamily="18" charset="0"/>
                <a:cs typeface="Times New Roman" pitchFamily="18" charset="0"/>
              </a:rPr>
              <a:t> - </a:t>
            </a:r>
            <a:r>
              <a:rPr kumimoji="0" lang="it-IT" sz="1100" b="1" i="1" u="sng"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rPr>
              <a:t>A</a:t>
            </a:r>
            <a:r>
              <a:rPr kumimoji="0" lang="it-IT" sz="1100" b="1" i="1" u="sng" strike="noStrike" cap="none" normalizeH="0" baseline="0" dirty="0" smtClean="0" bmk="">
                <a:ln>
                  <a:noFill/>
                </a:ln>
                <a:solidFill>
                  <a:srgbClr val="000000"/>
                </a:solidFill>
                <a:effectLst/>
                <a:latin typeface="Calibri" pitchFamily="34" charset="0"/>
                <a:ea typeface="Times New Roman" pitchFamily="18" charset="0"/>
                <a:cs typeface="Times New Roman" pitchFamily="18" charset="0"/>
              </a:rPr>
              <a:t>ttività di processo: “Inserimento ODG”</a:t>
            </a:r>
            <a:endParaRPr kumimoji="0" lang="it-IT"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a:spLocks noChangeArrowheads="1"/>
          </p:cNvSpPr>
          <p:nvPr/>
        </p:nvSpPr>
        <p:spPr bwMode="auto">
          <a:xfrm>
            <a:off x="323528" y="1988840"/>
            <a:ext cx="7920880"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bmk="OLE_LINK48">
                <a:ln>
                  <a:noFill/>
                </a:ln>
                <a:solidFill>
                  <a:schemeClr val="tx1"/>
                </a:solidFill>
                <a:effectLst/>
                <a:latin typeface="Calibri" pitchFamily="34" charset="0"/>
                <a:ea typeface="Calibri" pitchFamily="34" charset="0"/>
                <a:cs typeface="Times New Roman" pitchFamily="18" charset="0"/>
              </a:rPr>
              <a:t>In quest’ Attività l’utente dovrà confermare l’inserimento della proposta all’interno dell’Ordine del giorno e selezionare i Direttori che dovranno Approvare (DA /DS / DSS) / Firmare la proposta (DG)</a:t>
            </a:r>
            <a:endParaRPr kumimoji="0" lang="it-IT" sz="900" i="0" u="none" strike="noStrike" cap="none" normalizeH="0" baseline="0" dirty="0" smtClean="0" bmk="OLE_LINK48">
              <a:ln>
                <a:noFill/>
              </a:ln>
              <a:solidFill>
                <a:schemeClr val="tx1"/>
              </a:solidFill>
              <a:effectLst/>
              <a:latin typeface="Arial" pitchFamily="34" charset="0"/>
              <a:cs typeface="Arial" pitchFamily="34" charset="0"/>
            </a:endParaRPr>
          </a:p>
        </p:txBody>
      </p:sp>
      <p:sp>
        <p:nvSpPr>
          <p:cNvPr id="6" name="Rectangle 5"/>
          <p:cNvSpPr>
            <a:spLocks noChangeArrowheads="1"/>
          </p:cNvSpPr>
          <p:nvPr/>
        </p:nvSpPr>
        <p:spPr bwMode="auto">
          <a:xfrm>
            <a:off x="3244025" y="2577534"/>
            <a:ext cx="5288414"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Nella Form andrà valorizzato il </a:t>
            </a:r>
            <a:r>
              <a:rPr kumimoji="0" lang="it-IT" sz="110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flag</a:t>
            </a: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per inserire la Proposta in ODG</a:t>
            </a:r>
            <a:endParaRPr kumimoji="0" lang="it-IT" sz="110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Le liste dei direttori contengono unicamente gli Utenti Facenti Funzione, per cui lasciando la selezione vuota verrà preso il Direttore effettivo.</a:t>
            </a:r>
            <a:endParaRPr kumimoji="0" lang="it-IT" sz="110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Se viene scelto un utente dalla lista verrà incaricato come facente funzione del direttore.</a:t>
            </a:r>
            <a:endParaRPr kumimoji="0" lang="it-IT" sz="110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Un’altra possibile opzione per la scelta DA / DS / DSS è il valore NESSUNO.</a:t>
            </a:r>
            <a:endParaRPr kumimoji="0" lang="it-IT" sz="110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Effettuando questa scelta il direttore o facente funzione sarà esentato dall’attività di raccolta </a:t>
            </a:r>
            <a:r>
              <a:rPr kumimoji="0" lang="it-IT" sz="1100" i="0" strike="noStrike" cap="none" normalizeH="0" baseline="0" dirty="0" smtClean="0">
                <a:ln>
                  <a:noFill/>
                </a:ln>
                <a:solidFill>
                  <a:schemeClr val="tx1"/>
                </a:solidFill>
                <a:effectLst/>
                <a:latin typeface="Calibri" pitchFamily="34" charset="0"/>
                <a:ea typeface="Calibri" pitchFamily="34" charset="0"/>
                <a:cs typeface="Times New Roman" pitchFamily="18" charset="0"/>
              </a:rPr>
              <a:t>pareri</a:t>
            </a:r>
            <a:r>
              <a:rPr lang="it-IT" sz="1100" dirty="0">
                <a:latin typeface="Calibri" pitchFamily="34" charset="0"/>
                <a:ea typeface="Calibri" pitchFamily="34" charset="0"/>
                <a:cs typeface="Times New Roman" pitchFamily="18" charset="0"/>
              </a:rPr>
              <a:t> </a:t>
            </a:r>
            <a:r>
              <a:rPr lang="it-IT" sz="1100" dirty="0" smtClean="0">
                <a:latin typeface="Calibri" pitchFamily="34" charset="0"/>
                <a:ea typeface="Calibri" pitchFamily="34" charset="0"/>
                <a:cs typeface="Times New Roman" pitchFamily="18" charset="0"/>
              </a:rPr>
              <a:t>  </a:t>
            </a:r>
            <a:r>
              <a:rPr kumimoji="0" lang="it-IT" sz="1100" i="0" strike="noStrike" cap="none" normalizeH="0" baseline="0" dirty="0" smtClean="0">
                <a:ln>
                  <a:noFill/>
                </a:ln>
                <a:solidFill>
                  <a:schemeClr val="tx1"/>
                </a:solidFill>
                <a:effectLst/>
                <a:latin typeface="Calibri" pitchFamily="34" charset="0"/>
                <a:ea typeface="Calibri" pitchFamily="34" charset="0"/>
                <a:cs typeface="Times New Roman" pitchFamily="18" charset="0"/>
              </a:rPr>
              <a:t>(Non</a:t>
            </a:r>
            <a:r>
              <a:rPr kumimoji="0" lang="it-IT" sz="1100" i="0" u="sng"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it-IT" sz="1100" i="0" u="sng" strike="noStrike" cap="none" normalizeH="0" baseline="0" dirty="0" smtClean="0">
                <a:ln>
                  <a:noFill/>
                </a:ln>
                <a:solidFill>
                  <a:schemeClr val="tx1"/>
                </a:solidFill>
                <a:effectLst/>
                <a:latin typeface="Calibri" pitchFamily="34" charset="0"/>
                <a:ea typeface="Calibri" pitchFamily="34" charset="0"/>
                <a:cs typeface="Times New Roman" pitchFamily="18" charset="0"/>
              </a:rPr>
              <a:t>visualizzerà nessuna attività da svolgere per quella proposta delibera</a:t>
            </a:r>
            <a:r>
              <a:rPr kumimoji="0" lang="it-IT" sz="1100" i="0" u="sng" strike="noStrike" cap="none" normalizeH="0" baseline="0" dirty="0" smtClean="0">
                <a:ln>
                  <a:noFill/>
                </a:ln>
                <a:solidFill>
                  <a:schemeClr val="tx1"/>
                </a:solidFill>
                <a:effectLst/>
                <a:latin typeface="Calibri" pitchFamily="34" charset="0"/>
                <a:ea typeface="Calibri" pitchFamily="34" charset="0"/>
                <a:cs typeface="Times New Roman" pitchFamily="18" charset="0"/>
              </a:rPr>
              <a:t>).</a:t>
            </a:r>
            <a:endParaRPr kumimoji="0" lang="it-IT" sz="1100" i="0" u="none" strike="noStrike" cap="none" normalizeH="0" baseline="0" dirty="0" smtClean="0">
              <a:ln>
                <a:noFill/>
              </a:ln>
              <a:solidFill>
                <a:schemeClr val="tx1"/>
              </a:solidFill>
              <a:effectLst/>
              <a:latin typeface="Arial" pitchFamily="34" charset="0"/>
              <a:cs typeface="Arial" pitchFamily="34" charset="0"/>
            </a:endParaRPr>
          </a:p>
        </p:txBody>
      </p:sp>
      <p:pic>
        <p:nvPicPr>
          <p:cNvPr id="3074"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20134" y="4395257"/>
            <a:ext cx="3712305" cy="22020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ttangolo 2"/>
          <p:cNvSpPr/>
          <p:nvPr/>
        </p:nvSpPr>
        <p:spPr>
          <a:xfrm>
            <a:off x="575799" y="5065417"/>
            <a:ext cx="3771893" cy="430887"/>
          </a:xfrm>
          <a:prstGeom prst="rect">
            <a:avLst/>
          </a:prstGeom>
        </p:spPr>
        <p:txBody>
          <a:bodyPr wrap="square">
            <a:spAutoFit/>
          </a:bodyPr>
          <a:lstStyle/>
          <a:p>
            <a:pPr lvl="0" eaLnBrk="0" fontAlgn="base" hangingPunct="0">
              <a:spcBef>
                <a:spcPct val="0"/>
              </a:spcBef>
              <a:spcAft>
                <a:spcPct val="0"/>
              </a:spcAft>
            </a:pPr>
            <a:r>
              <a:rPr lang="it-IT" sz="1100" u="sng" dirty="0">
                <a:solidFill>
                  <a:prstClr val="black"/>
                </a:solidFill>
                <a:latin typeface="Calibri" pitchFamily="34" charset="0"/>
                <a:ea typeface="Calibri" pitchFamily="34" charset="0"/>
                <a:cs typeface="Times New Roman" pitchFamily="18" charset="0"/>
              </a:rPr>
              <a:t>NB: </a:t>
            </a:r>
            <a:r>
              <a:rPr lang="it-IT" sz="1100" u="sng" dirty="0" smtClean="0">
                <a:solidFill>
                  <a:prstClr val="black"/>
                </a:solidFill>
                <a:latin typeface="Calibri" pitchFamily="34" charset="0"/>
                <a:ea typeface="Calibri" pitchFamily="34" charset="0"/>
                <a:cs typeface="Times New Roman" pitchFamily="18" charset="0"/>
              </a:rPr>
              <a:t>Per </a:t>
            </a:r>
            <a:r>
              <a:rPr lang="it-IT" sz="1100" u="sng" dirty="0">
                <a:solidFill>
                  <a:prstClr val="black"/>
                </a:solidFill>
                <a:latin typeface="Calibri" pitchFamily="34" charset="0"/>
                <a:ea typeface="Calibri" pitchFamily="34" charset="0"/>
                <a:cs typeface="Times New Roman" pitchFamily="18" charset="0"/>
              </a:rPr>
              <a:t>Inoltrare l’attività il documento principale deve essere </a:t>
            </a:r>
            <a:r>
              <a:rPr lang="it-IT" sz="1100" u="sng" dirty="0" smtClean="0">
                <a:solidFill>
                  <a:prstClr val="black"/>
                </a:solidFill>
                <a:latin typeface="Calibri" pitchFamily="34" charset="0"/>
                <a:ea typeface="Calibri" pitchFamily="34" charset="0"/>
                <a:cs typeface="Times New Roman" pitchFamily="18" charset="0"/>
              </a:rPr>
              <a:t>convertito in formato </a:t>
            </a:r>
            <a:r>
              <a:rPr lang="it-IT" sz="1100" u="sng" dirty="0">
                <a:solidFill>
                  <a:prstClr val="black"/>
                </a:solidFill>
                <a:latin typeface="Calibri" pitchFamily="34" charset="0"/>
                <a:ea typeface="Calibri" pitchFamily="34" charset="0"/>
                <a:cs typeface="Times New Roman" pitchFamily="18" charset="0"/>
              </a:rPr>
              <a:t>PDF</a:t>
            </a:r>
            <a:endParaRPr lang="it-IT" sz="1100" dirty="0">
              <a:solidFill>
                <a:prstClr val="black"/>
              </a:solidFill>
              <a:latin typeface="Arial" pitchFamily="34" charset="0"/>
              <a:cs typeface="Arial" pitchFamily="34" charset="0"/>
            </a:endParaRPr>
          </a:p>
        </p:txBody>
      </p:sp>
      <p:sp>
        <p:nvSpPr>
          <p:cNvPr id="10" name="Freccia a sinistra 9"/>
          <p:cNvSpPr/>
          <p:nvPr/>
        </p:nvSpPr>
        <p:spPr>
          <a:xfrm rot="9978915" flipV="1">
            <a:off x="4317896" y="4975802"/>
            <a:ext cx="1718228" cy="45719"/>
          </a:xfrm>
          <a:prstGeom prst="leftArrow">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2320745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634082"/>
          </a:xfrm>
        </p:spPr>
        <p:txBody>
          <a:bodyPr>
            <a:normAutofit/>
          </a:bodyPr>
          <a:lstStyle/>
          <a:p>
            <a:r>
              <a:rPr lang="it-IT" sz="1800" dirty="0" smtClean="0"/>
              <a:t>Chiusura ODG – USC Affari Generali</a:t>
            </a:r>
            <a:r>
              <a:rPr lang="it-IT" sz="1800" b="1" dirty="0" smtClean="0"/>
              <a:t>– </a:t>
            </a:r>
            <a:r>
              <a:rPr lang="it-IT" sz="1800" b="1" dirty="0"/>
              <a:t>Proposta Delibera </a:t>
            </a:r>
            <a:r>
              <a:rPr lang="it-IT" sz="1800" dirty="0"/>
              <a:t>- </a:t>
            </a:r>
            <a:r>
              <a:rPr lang="it-IT" sz="1800" dirty="0" smtClean="0"/>
              <a:t>9</a:t>
            </a:r>
            <a:endParaRPr lang="it-IT" sz="1800" dirty="0"/>
          </a:p>
        </p:txBody>
      </p:sp>
      <p:pic>
        <p:nvPicPr>
          <p:cNvPr id="7170" name="Immagine 19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148" y="1662782"/>
            <a:ext cx="44386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7169" name="Immagine 19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4249" y="2924944"/>
            <a:ext cx="3562350" cy="14097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298190" y="1052736"/>
            <a:ext cx="8705850"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lang="it-IT" sz="1100" b="1" i="1" u="sng" dirty="0">
                <a:solidFill>
                  <a:srgbClr val="000000"/>
                </a:solidFill>
                <a:latin typeface="Calibri" pitchFamily="34" charset="0"/>
                <a:ea typeface="Times New Roman" pitchFamily="18" charset="0"/>
                <a:cs typeface="Times New Roman" pitchFamily="18" charset="0"/>
              </a:rPr>
              <a:t>8</a:t>
            </a:r>
            <a:r>
              <a:rPr kumimoji="0" lang="it-IT" sz="1100" b="1" i="1" u="sng"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rPr>
              <a:t>  A</a:t>
            </a:r>
            <a:r>
              <a:rPr kumimoji="0" lang="it-IT" sz="1100" b="1" i="1" u="sng" strike="noStrike" cap="none" normalizeH="0" baseline="0" dirty="0" smtClean="0" bmk="">
                <a:ln>
                  <a:noFill/>
                </a:ln>
                <a:solidFill>
                  <a:srgbClr val="000000"/>
                </a:solidFill>
                <a:effectLst/>
                <a:latin typeface="Calibri" pitchFamily="34" charset="0"/>
                <a:ea typeface="Times New Roman" pitchFamily="18" charset="0"/>
                <a:cs typeface="Times New Roman" pitchFamily="18" charset="0"/>
              </a:rPr>
              <a:t>ttività di processo: “Chiusura ODG”</a:t>
            </a:r>
            <a:endParaRPr kumimoji="0" lang="it-IT"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it-IT"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a:spLocks noChangeArrowheads="1"/>
          </p:cNvSpPr>
          <p:nvPr/>
        </p:nvSpPr>
        <p:spPr bwMode="auto">
          <a:xfrm>
            <a:off x="368170" y="2109471"/>
            <a:ext cx="7660214"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b="1" i="0" u="none" strike="noStrike" cap="none" normalizeH="0" baseline="0" dirty="0" smtClean="0" bmk="OLE_LINK51">
                <a:ln>
                  <a:noFill/>
                </a:ln>
                <a:solidFill>
                  <a:schemeClr val="tx1"/>
                </a:solidFill>
                <a:effectLst/>
                <a:latin typeface="Calibri" pitchFamily="34" charset="0"/>
                <a:ea typeface="Calibri" pitchFamily="34" charset="0"/>
                <a:cs typeface="Times New Roman" pitchFamily="18" charset="0"/>
              </a:rPr>
              <a:t>In quest’ Attività l’utente avrà la possibilità di rimuovere dall’ODG la proposta o con il</a:t>
            </a:r>
            <a:r>
              <a:rPr kumimoji="0" lang="it-IT" sz="1100" b="1" i="0" u="none" strike="noStrike" cap="none" normalizeH="0" dirty="0" smtClean="0" bmk="OLE_LINK51">
                <a:ln>
                  <a:noFill/>
                </a:ln>
                <a:solidFill>
                  <a:schemeClr val="tx1"/>
                </a:solidFill>
                <a:effectLst/>
                <a:latin typeface="Calibri" pitchFamily="34" charset="0"/>
                <a:ea typeface="Calibri" pitchFamily="34" charset="0"/>
                <a:cs typeface="Times New Roman" pitchFamily="18" charset="0"/>
              </a:rPr>
              <a:t> tasto «inoltro», far proseguire la procedura alla fase dei Pareri Direttori</a:t>
            </a:r>
            <a:r>
              <a:rPr kumimoji="0" lang="it-IT" sz="1100" b="1" i="0" u="none" strike="noStrike" cap="none" normalizeH="0" baseline="0" dirty="0" smtClean="0" bmk="OLE_LINK51">
                <a:ln>
                  <a:noFill/>
                </a:ln>
                <a:solidFill>
                  <a:schemeClr val="tx1"/>
                </a:solidFill>
                <a:effectLst/>
                <a:latin typeface="Calibri" pitchFamily="34" charset="0"/>
                <a:ea typeface="Calibri" pitchFamily="34" charset="0"/>
                <a:cs typeface="Times New Roman" pitchFamily="18" charset="0"/>
              </a:rPr>
              <a:t>.</a:t>
            </a:r>
            <a:endParaRPr kumimoji="0" lang="it-IT" sz="900" b="0" i="0" u="none" strike="noStrike" cap="none" normalizeH="0" baseline="0" dirty="0" smtClean="0" bmk="OLE_LINK51">
              <a:ln>
                <a:noFill/>
              </a:ln>
              <a:solidFill>
                <a:schemeClr val="tx1"/>
              </a:solidFill>
              <a:effectLst/>
              <a:latin typeface="Arial" pitchFamily="34" charset="0"/>
              <a:cs typeface="Arial" pitchFamily="34" charset="0"/>
            </a:endParaRPr>
          </a:p>
        </p:txBody>
      </p:sp>
      <p:sp>
        <p:nvSpPr>
          <p:cNvPr id="6" name="Rectangle 5"/>
          <p:cNvSpPr>
            <a:spLocks noChangeArrowheads="1"/>
          </p:cNvSpPr>
          <p:nvPr/>
        </p:nvSpPr>
        <p:spPr bwMode="auto">
          <a:xfrm>
            <a:off x="298190" y="4856530"/>
            <a:ext cx="7514170" cy="600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Questa </a:t>
            </a:r>
            <a:r>
              <a:rPr kumimoji="0" lang="it-IT" sz="110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form</a:t>
            </a: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andrà compilata unicamente se si vuole rimuovere la proposta dall’ODG altrimenti possiamo direttamente inoltrare l’attività.</a:t>
            </a:r>
            <a:endParaRPr kumimoji="0" lang="it-IT" sz="110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Nel caso in cui volessi rimuovere la Proposta dall’ODG basterà </a:t>
            </a: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spuntare </a:t>
            </a: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“Rimozione da ODG”.</a:t>
            </a:r>
            <a:endParaRPr kumimoji="0" lang="it-IT" sz="110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2900386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22592" y="244446"/>
            <a:ext cx="8229600" cy="346050"/>
          </a:xfrm>
        </p:spPr>
        <p:txBody>
          <a:bodyPr>
            <a:noAutofit/>
          </a:bodyPr>
          <a:lstStyle/>
          <a:p>
            <a:r>
              <a:rPr lang="it-IT" sz="1800" dirty="0" smtClean="0"/>
              <a:t>Parere Direttore Amministrativo – </a:t>
            </a:r>
            <a:r>
              <a:rPr lang="it-IT" sz="1800" dirty="0"/>
              <a:t>Proposta Delibera - 1</a:t>
            </a:r>
            <a:r>
              <a:rPr lang="it-IT" sz="1800" dirty="0" smtClean="0"/>
              <a:t>0</a:t>
            </a:r>
            <a:endParaRPr lang="it-IT" sz="1800" dirty="0"/>
          </a:p>
        </p:txBody>
      </p:sp>
      <p:pic>
        <p:nvPicPr>
          <p:cNvPr id="2050" name="Immagine 3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654" y="1218796"/>
            <a:ext cx="6553200" cy="361950"/>
          </a:xfrm>
          <a:prstGeom prst="rect">
            <a:avLst/>
          </a:prstGeom>
          <a:noFill/>
          <a:extLst>
            <a:ext uri="{909E8E84-426E-40DD-AFC4-6F175D3DCCD1}">
              <a14:hiddenFill xmlns:a14="http://schemas.microsoft.com/office/drawing/2010/main">
                <a:solidFill>
                  <a:srgbClr val="FFFFFF"/>
                </a:solidFill>
              </a14:hiddenFill>
            </a:ext>
          </a:extLst>
        </p:spPr>
      </p:pic>
      <p:pic>
        <p:nvPicPr>
          <p:cNvPr id="2049" name="Immagine 4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266" y="2226546"/>
            <a:ext cx="2733675" cy="2333625"/>
          </a:xfrm>
          <a:prstGeom prst="rect">
            <a:avLst/>
          </a:prstGeom>
          <a:noFill/>
          <a:extLst>
            <a:ext uri="{909E8E84-426E-40DD-AFC4-6F175D3DCCD1}">
              <a14:hiddenFill xmlns:a14="http://schemas.microsoft.com/office/drawing/2010/main">
                <a:solidFill>
                  <a:srgbClr val="FFFFFF"/>
                </a:solidFill>
              </a14:hiddenFill>
            </a:ext>
          </a:extLst>
        </p:spPr>
      </p:pic>
      <p:sp>
        <p:nvSpPr>
          <p:cNvPr id="6" name="Rettangolo 5"/>
          <p:cNvSpPr/>
          <p:nvPr/>
        </p:nvSpPr>
        <p:spPr>
          <a:xfrm>
            <a:off x="689654" y="1215679"/>
            <a:ext cx="6505575" cy="3810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it-IT"/>
          </a:p>
        </p:txBody>
      </p:sp>
      <p:sp>
        <p:nvSpPr>
          <p:cNvPr id="5" name="Rectangle 5"/>
          <p:cNvSpPr>
            <a:spLocks noChangeArrowheads="1"/>
          </p:cNvSpPr>
          <p:nvPr/>
        </p:nvSpPr>
        <p:spPr bwMode="auto">
          <a:xfrm>
            <a:off x="323528" y="903203"/>
            <a:ext cx="4824536"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it-IT" sz="1100" b="1" i="1" u="sng" dirty="0">
                <a:solidFill>
                  <a:srgbClr val="000000"/>
                </a:solidFill>
                <a:latin typeface="Calibri" pitchFamily="34" charset="0"/>
                <a:ea typeface="Times New Roman" pitchFamily="18" charset="0"/>
                <a:cs typeface="Times New Roman" pitchFamily="18" charset="0"/>
              </a:rPr>
              <a:t>9</a:t>
            </a:r>
            <a:r>
              <a:rPr kumimoji="0" lang="it-IT" sz="1100" b="1" i="1" u="sng"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rPr>
              <a:t> - Attività di processo: “Parere Direttore Amministrativo”</a:t>
            </a:r>
            <a:endParaRPr kumimoji="0" lang="it-IT"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Rectangle 6"/>
          <p:cNvSpPr>
            <a:spLocks noChangeArrowheads="1"/>
          </p:cNvSpPr>
          <p:nvPr/>
        </p:nvSpPr>
        <p:spPr bwMode="auto">
          <a:xfrm>
            <a:off x="452925" y="1772816"/>
            <a:ext cx="727280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In quest’ Attività l’utente dovrà visualizzare il documento di Proposta, </a:t>
            </a:r>
            <a:r>
              <a:rPr kumimoji="0" lang="it-IT" sz="110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espriremere</a:t>
            </a: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il suo parere compilando la Form presente nella sezione Dati Processo.</a:t>
            </a:r>
            <a:endParaRPr kumimoji="0" lang="it-IT" sz="900" i="0" u="none" strike="noStrike" cap="none" normalizeH="0" baseline="0" dirty="0" smtClean="0">
              <a:ln>
                <a:noFill/>
              </a:ln>
              <a:solidFill>
                <a:schemeClr val="tx1"/>
              </a:solidFill>
              <a:effectLst/>
              <a:latin typeface="Arial" pitchFamily="34" charset="0"/>
              <a:cs typeface="Arial" pitchFamily="34" charset="0"/>
            </a:endParaRPr>
          </a:p>
        </p:txBody>
      </p:sp>
      <p:sp>
        <p:nvSpPr>
          <p:cNvPr id="8" name="Rectangle 7"/>
          <p:cNvSpPr>
            <a:spLocks noChangeArrowheads="1"/>
          </p:cNvSpPr>
          <p:nvPr/>
        </p:nvSpPr>
        <p:spPr bwMode="auto">
          <a:xfrm>
            <a:off x="0" y="406717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800" b="0" i="0" u="none" strike="noStrike" cap="none" normalizeH="0" baseline="0" smtClean="0">
              <a:ln>
                <a:noFill/>
              </a:ln>
              <a:solidFill>
                <a:schemeClr val="tx1"/>
              </a:solidFill>
              <a:effectLst/>
              <a:latin typeface="Arial" pitchFamily="34" charset="0"/>
              <a:cs typeface="Arial" pitchFamily="34" charset="0"/>
            </a:endParaRPr>
          </a:p>
        </p:txBody>
      </p:sp>
      <p:sp>
        <p:nvSpPr>
          <p:cNvPr id="9" name="Rettangolo 8"/>
          <p:cNvSpPr/>
          <p:nvPr/>
        </p:nvSpPr>
        <p:spPr>
          <a:xfrm>
            <a:off x="3563888" y="2651501"/>
            <a:ext cx="4572000" cy="1615827"/>
          </a:xfrm>
          <a:prstGeom prst="rect">
            <a:avLst/>
          </a:prstGeom>
        </p:spPr>
        <p:txBody>
          <a:bodyPr>
            <a:spAutoFit/>
          </a:bodyPr>
          <a:lstStyle/>
          <a:p>
            <a:r>
              <a:rPr lang="it-IT" sz="1100" dirty="0"/>
              <a:t>Nella </a:t>
            </a:r>
            <a:r>
              <a:rPr lang="it-IT" sz="1100" dirty="0" err="1"/>
              <a:t>form</a:t>
            </a:r>
            <a:r>
              <a:rPr lang="it-IT" sz="1100" dirty="0"/>
              <a:t> andrà valorizzato il Parere con 4 opzioni disponibili:</a:t>
            </a:r>
          </a:p>
          <a:p>
            <a:pPr lvl="1"/>
            <a:r>
              <a:rPr lang="it-IT" sz="1100" dirty="0"/>
              <a:t>FAVOREVOLE</a:t>
            </a:r>
          </a:p>
          <a:p>
            <a:pPr lvl="1"/>
            <a:r>
              <a:rPr lang="it-IT" sz="1100" dirty="0"/>
              <a:t>NON FAVOREVOLE</a:t>
            </a:r>
          </a:p>
          <a:p>
            <a:pPr lvl="1"/>
            <a:r>
              <a:rPr lang="it-IT" sz="1100" dirty="0"/>
              <a:t>ASTENUTO</a:t>
            </a:r>
          </a:p>
          <a:p>
            <a:pPr lvl="1"/>
            <a:r>
              <a:rPr lang="it-IT" sz="1100" dirty="0"/>
              <a:t>SOSPESO</a:t>
            </a:r>
          </a:p>
          <a:p>
            <a:r>
              <a:rPr lang="it-IT" sz="1100" u="sng" dirty="0"/>
              <a:t>NB: Di Default il programma inserisce nel campo il valore favorevole.</a:t>
            </a:r>
            <a:endParaRPr lang="it-IT" sz="1100" dirty="0"/>
          </a:p>
          <a:p>
            <a:r>
              <a:rPr lang="it-IT" sz="1100" u="sng" dirty="0"/>
              <a:t>Per cui Inoltrando direttamente l’attività senza modificare i Dati Processo viene considerato</a:t>
            </a:r>
            <a:endParaRPr lang="it-IT" sz="1100" dirty="0"/>
          </a:p>
          <a:p>
            <a:r>
              <a:rPr lang="it-IT" sz="1100" u="sng" dirty="0"/>
              <a:t>Esito = FAVOREVOLE</a:t>
            </a:r>
            <a:endParaRPr lang="it-IT" sz="1100" dirty="0"/>
          </a:p>
        </p:txBody>
      </p:sp>
      <p:sp>
        <p:nvSpPr>
          <p:cNvPr id="10" name="Rettangolo 9"/>
          <p:cNvSpPr/>
          <p:nvPr/>
        </p:nvSpPr>
        <p:spPr>
          <a:xfrm>
            <a:off x="576064" y="4560171"/>
            <a:ext cx="7740352" cy="938719"/>
          </a:xfrm>
          <a:prstGeom prst="rect">
            <a:avLst/>
          </a:prstGeom>
        </p:spPr>
        <p:txBody>
          <a:bodyPr wrap="square">
            <a:spAutoFit/>
          </a:bodyPr>
          <a:lstStyle/>
          <a:p>
            <a:r>
              <a:rPr lang="it-IT" sz="1100" dirty="0"/>
              <a:t>Se l’Esito scelto è SOSPESO/NON FAVOREVOLE/ASTENUTO sarà obbligatorio l’inserimento delle Note.</a:t>
            </a:r>
          </a:p>
          <a:p>
            <a:r>
              <a:rPr lang="it-IT" sz="1100" dirty="0"/>
              <a:t>Se l’Esito scelto è SOSPESO, l’attività rimarrà in carico allo stesso Direttore modificando lo stato della proposta in “SOSPESO DA”</a:t>
            </a:r>
          </a:p>
          <a:p>
            <a:r>
              <a:rPr lang="it-IT" sz="1100" dirty="0"/>
              <a:t>Negli altri casi l’iter proseguirà all’attività successiva riportando automaticamente l’esito scelto all’interno del modello di raccolta pareri che in un primo momento verrà allegato alla scheda di proposta. </a:t>
            </a:r>
            <a:endParaRPr lang="it-IT" sz="1100" dirty="0" smtClean="0"/>
          </a:p>
          <a:p>
            <a:r>
              <a:rPr lang="it-IT" sz="1100" dirty="0" smtClean="0"/>
              <a:t>Al </a:t>
            </a:r>
            <a:r>
              <a:rPr lang="it-IT" sz="1100" dirty="0"/>
              <a:t>termine della raccolta pareri il modello verrà accorpato al documento di proposta delibera</a:t>
            </a:r>
          </a:p>
        </p:txBody>
      </p:sp>
      <p:pic>
        <p:nvPicPr>
          <p:cNvPr id="13" name="Immagine 12" descr="C:\Users\Proprietario\Desktop\perere da.png"/>
          <p:cNvPicPr/>
          <p:nvPr/>
        </p:nvPicPr>
        <p:blipFill>
          <a:blip r:embed="rId4">
            <a:extLst>
              <a:ext uri="{28A0092B-C50C-407E-A947-70E740481C1C}">
                <a14:useLocalDpi xmlns:a14="http://schemas.microsoft.com/office/drawing/2010/main" val="0"/>
              </a:ext>
            </a:extLst>
          </a:blip>
          <a:srcRect/>
          <a:stretch>
            <a:fillRect/>
          </a:stretch>
        </p:blipFill>
        <p:spPr bwMode="auto">
          <a:xfrm>
            <a:off x="622868" y="5498890"/>
            <a:ext cx="6375990" cy="1242478"/>
          </a:xfrm>
          <a:prstGeom prst="rect">
            <a:avLst/>
          </a:prstGeom>
          <a:noFill/>
          <a:ln>
            <a:noFill/>
          </a:ln>
        </p:spPr>
      </p:pic>
    </p:spTree>
    <p:extLst>
      <p:ext uri="{BB962C8B-B14F-4D97-AF65-F5344CB8AC3E}">
        <p14:creationId xmlns:p14="http://schemas.microsoft.com/office/powerpoint/2010/main" val="3442324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18058"/>
          </a:xfrm>
        </p:spPr>
        <p:txBody>
          <a:bodyPr>
            <a:normAutofit/>
          </a:bodyPr>
          <a:lstStyle/>
          <a:p>
            <a:r>
              <a:rPr lang="it-IT" sz="1800" dirty="0"/>
              <a:t>Parere Direttore </a:t>
            </a:r>
            <a:r>
              <a:rPr lang="it-IT" sz="1800" dirty="0" smtClean="0"/>
              <a:t>Sanitario </a:t>
            </a:r>
            <a:r>
              <a:rPr lang="it-IT" sz="1800" dirty="0"/>
              <a:t>– Proposta Delibera - 1</a:t>
            </a:r>
            <a:r>
              <a:rPr lang="it-IT" sz="1800" dirty="0" smtClean="0"/>
              <a:t>1</a:t>
            </a:r>
            <a:endParaRPr lang="it-IT" sz="1800" dirty="0"/>
          </a:p>
        </p:txBody>
      </p:sp>
      <p:pic>
        <p:nvPicPr>
          <p:cNvPr id="3074" name="Immagine 4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308" y="1058639"/>
            <a:ext cx="6305550" cy="276225"/>
          </a:xfrm>
          <a:prstGeom prst="rect">
            <a:avLst/>
          </a:prstGeom>
          <a:noFill/>
          <a:extLst>
            <a:ext uri="{909E8E84-426E-40DD-AFC4-6F175D3DCCD1}">
              <a14:hiddenFill xmlns:a14="http://schemas.microsoft.com/office/drawing/2010/main">
                <a:solidFill>
                  <a:srgbClr val="FFFFFF"/>
                </a:solidFill>
              </a14:hiddenFill>
            </a:ext>
          </a:extLst>
        </p:spPr>
      </p:pic>
      <p:pic>
        <p:nvPicPr>
          <p:cNvPr id="3073" name="Immagine 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307" y="1879508"/>
            <a:ext cx="2886075" cy="246697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277864" y="764704"/>
            <a:ext cx="3270447"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lang="it-IT" sz="1100" b="1" i="1" u="sng" dirty="0" smtClean="0">
                <a:solidFill>
                  <a:srgbClr val="000000"/>
                </a:solidFill>
                <a:latin typeface="Calibri" pitchFamily="34" charset="0"/>
                <a:ea typeface="Times New Roman" pitchFamily="18" charset="0"/>
                <a:cs typeface="Times New Roman" pitchFamily="18" charset="0"/>
              </a:rPr>
              <a:t>10 - </a:t>
            </a:r>
            <a:r>
              <a:rPr kumimoji="0" lang="it-IT" sz="1100" b="1" i="1" u="sng"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rPr>
              <a:t>Attività di processo: “Parere Direttore Sanitario”</a:t>
            </a:r>
            <a:endParaRPr kumimoji="0" lang="it-IT"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a:spLocks noChangeArrowheads="1"/>
          </p:cNvSpPr>
          <p:nvPr/>
        </p:nvSpPr>
        <p:spPr bwMode="auto">
          <a:xfrm>
            <a:off x="332307" y="1412776"/>
            <a:ext cx="7927814"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In quest’ Attività l’utente dovrà visualizzare il documento di Proposta, </a:t>
            </a:r>
            <a:r>
              <a:rPr kumimoji="0" lang="it-IT" sz="110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espriremere</a:t>
            </a: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il suo parere compilando la Form presente nella sezione Dati Processo</a:t>
            </a:r>
            <a:endParaRPr kumimoji="0" lang="it-IT"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Rettangolo 6"/>
          <p:cNvSpPr/>
          <p:nvPr/>
        </p:nvSpPr>
        <p:spPr>
          <a:xfrm>
            <a:off x="3341859" y="1988840"/>
            <a:ext cx="4572000" cy="2569934"/>
          </a:xfrm>
          <a:prstGeom prst="rect">
            <a:avLst/>
          </a:prstGeom>
        </p:spPr>
        <p:txBody>
          <a:bodyPr>
            <a:spAutoFit/>
          </a:bodyPr>
          <a:lstStyle/>
          <a:p>
            <a:r>
              <a:rPr lang="it-IT" sz="1100" dirty="0"/>
              <a:t>Nella </a:t>
            </a:r>
            <a:r>
              <a:rPr lang="it-IT" sz="1100" dirty="0" err="1"/>
              <a:t>form</a:t>
            </a:r>
            <a:r>
              <a:rPr lang="it-IT" sz="1100" dirty="0"/>
              <a:t> andrà valorizzato il Parere con 4 opzioni disponibili:</a:t>
            </a:r>
          </a:p>
          <a:p>
            <a:pPr lvl="1"/>
            <a:r>
              <a:rPr lang="it-IT" sz="1100" dirty="0"/>
              <a:t>FAVOREVOLE</a:t>
            </a:r>
          </a:p>
          <a:p>
            <a:pPr lvl="1"/>
            <a:r>
              <a:rPr lang="it-IT" sz="1100" dirty="0"/>
              <a:t>NON FAVOREVOLE</a:t>
            </a:r>
          </a:p>
          <a:p>
            <a:pPr lvl="1"/>
            <a:r>
              <a:rPr lang="it-IT" sz="1100" dirty="0"/>
              <a:t>ASTENUTO</a:t>
            </a:r>
          </a:p>
          <a:p>
            <a:pPr lvl="1"/>
            <a:r>
              <a:rPr lang="it-IT" sz="1100" dirty="0"/>
              <a:t>SOSPESO</a:t>
            </a:r>
          </a:p>
          <a:p>
            <a:pPr lvl="0"/>
            <a:r>
              <a:rPr lang="it-IT" sz="1100" u="sng" dirty="0"/>
              <a:t>NB: Di Default il programma inserisce nel campo il valore favorevole.</a:t>
            </a:r>
            <a:endParaRPr lang="it-IT" sz="1100" dirty="0"/>
          </a:p>
          <a:p>
            <a:pPr lvl="0"/>
            <a:r>
              <a:rPr lang="it-IT" sz="1100" u="sng" dirty="0"/>
              <a:t>Per cui Inoltrando direttamente l’attività senza modificare i Dati Processo viene considerato</a:t>
            </a:r>
            <a:endParaRPr lang="it-IT" sz="1100" dirty="0"/>
          </a:p>
          <a:p>
            <a:pPr lvl="0"/>
            <a:r>
              <a:rPr lang="it-IT" sz="1100" u="sng" dirty="0"/>
              <a:t>Esito = FAVOREVOLE</a:t>
            </a:r>
            <a:endParaRPr lang="it-IT" sz="1100" dirty="0"/>
          </a:p>
          <a:p>
            <a:r>
              <a:rPr lang="it-IT" sz="1100" dirty="0"/>
              <a:t>Se l’Esito scelto è SOSPESO/NON FAVOREVOLE/ASTENUTO sarà obbligatorio l’inserimento delle Note.</a:t>
            </a:r>
          </a:p>
          <a:p>
            <a:r>
              <a:rPr lang="it-IT" sz="1100" dirty="0"/>
              <a:t>Se l’Esito scelto è SOSPESO, l’attività rimarrà in carico allo stesso Direttore modificando lo stato della proposta in “SOSPESO DS</a:t>
            </a:r>
            <a:r>
              <a:rPr lang="it-IT" sz="1100" dirty="0" smtClean="0"/>
              <a:t>”</a:t>
            </a:r>
          </a:p>
          <a:p>
            <a:r>
              <a:rPr lang="it-IT" b="1" dirty="0"/>
              <a:t> </a:t>
            </a:r>
            <a:endParaRPr lang="it-IT" dirty="0"/>
          </a:p>
        </p:txBody>
      </p:sp>
      <p:sp>
        <p:nvSpPr>
          <p:cNvPr id="8" name="Rettangolo 7"/>
          <p:cNvSpPr/>
          <p:nvPr/>
        </p:nvSpPr>
        <p:spPr>
          <a:xfrm>
            <a:off x="365308" y="4393479"/>
            <a:ext cx="7446315" cy="600164"/>
          </a:xfrm>
          <a:prstGeom prst="rect">
            <a:avLst/>
          </a:prstGeom>
        </p:spPr>
        <p:txBody>
          <a:bodyPr wrap="square">
            <a:spAutoFit/>
          </a:bodyPr>
          <a:lstStyle/>
          <a:p>
            <a:r>
              <a:rPr lang="it-IT" sz="1100" dirty="0"/>
              <a:t>Negli altri casi l’iter proseguirà all’attività successiva riportando </a:t>
            </a:r>
            <a:r>
              <a:rPr lang="it-IT" sz="1100" dirty="0" smtClean="0"/>
              <a:t>automaticamente </a:t>
            </a:r>
            <a:r>
              <a:rPr lang="it-IT" sz="1100" dirty="0"/>
              <a:t>l’esito scelto all’interno del modello di raccolta pareri che in un primo momento verrà allegato alla scheda di proposta. Al termine della raccolta pareri il modello verrà accorpato al documento di proposta delibera</a:t>
            </a:r>
          </a:p>
        </p:txBody>
      </p:sp>
      <p:pic>
        <p:nvPicPr>
          <p:cNvPr id="12" name="Immagine 11"/>
          <p:cNvPicPr/>
          <p:nvPr/>
        </p:nvPicPr>
        <p:blipFill>
          <a:blip r:embed="rId4">
            <a:extLst>
              <a:ext uri="{28A0092B-C50C-407E-A947-70E740481C1C}">
                <a14:useLocalDpi xmlns:a14="http://schemas.microsoft.com/office/drawing/2010/main" val="0"/>
              </a:ext>
            </a:extLst>
          </a:blip>
          <a:srcRect/>
          <a:stretch>
            <a:fillRect/>
          </a:stretch>
        </p:blipFill>
        <p:spPr bwMode="auto">
          <a:xfrm>
            <a:off x="971600" y="4993643"/>
            <a:ext cx="5867400" cy="1533525"/>
          </a:xfrm>
          <a:prstGeom prst="rect">
            <a:avLst/>
          </a:prstGeom>
          <a:noFill/>
          <a:ln>
            <a:noFill/>
          </a:ln>
        </p:spPr>
      </p:pic>
    </p:spTree>
    <p:extLst>
      <p:ext uri="{BB962C8B-B14F-4D97-AF65-F5344CB8AC3E}">
        <p14:creationId xmlns:p14="http://schemas.microsoft.com/office/powerpoint/2010/main" val="13786670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562074"/>
          </a:xfrm>
        </p:spPr>
        <p:txBody>
          <a:bodyPr>
            <a:normAutofit/>
          </a:bodyPr>
          <a:lstStyle/>
          <a:p>
            <a:r>
              <a:rPr lang="it-IT" sz="1800" dirty="0"/>
              <a:t>Parere Direttore </a:t>
            </a:r>
            <a:r>
              <a:rPr lang="it-IT" sz="1800" dirty="0" smtClean="0"/>
              <a:t>Sanitario </a:t>
            </a:r>
            <a:r>
              <a:rPr lang="it-IT" sz="1800" dirty="0" err="1" smtClean="0"/>
              <a:t>Sanitario</a:t>
            </a:r>
            <a:r>
              <a:rPr lang="it-IT" sz="1800" dirty="0" smtClean="0"/>
              <a:t> </a:t>
            </a:r>
            <a:r>
              <a:rPr lang="it-IT" sz="1800" dirty="0"/>
              <a:t>– Proposta Delibera - 1</a:t>
            </a:r>
            <a:r>
              <a:rPr lang="it-IT" sz="1800" dirty="0" smtClean="0"/>
              <a:t>2</a:t>
            </a:r>
            <a:endParaRPr lang="it-IT" sz="1800" dirty="0"/>
          </a:p>
        </p:txBody>
      </p:sp>
      <p:pic>
        <p:nvPicPr>
          <p:cNvPr id="4098" name="Immagine 4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676" y="1398163"/>
            <a:ext cx="6438900" cy="523875"/>
          </a:xfrm>
          <a:prstGeom prst="rect">
            <a:avLst/>
          </a:prstGeom>
          <a:noFill/>
          <a:extLst>
            <a:ext uri="{909E8E84-426E-40DD-AFC4-6F175D3DCCD1}">
              <a14:hiddenFill xmlns:a14="http://schemas.microsoft.com/office/drawing/2010/main">
                <a:solidFill>
                  <a:srgbClr val="FFFFFF"/>
                </a:solidFill>
              </a14:hiddenFill>
            </a:ext>
          </a:extLst>
        </p:spPr>
      </p:pic>
      <p:pic>
        <p:nvPicPr>
          <p:cNvPr id="4097" name="Immagine 5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7065" y="2397208"/>
            <a:ext cx="2914650" cy="25146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467544" y="934507"/>
            <a:ext cx="4344958"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it-IT" sz="1100" b="1" i="1" u="sng"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rPr>
              <a:t>11 Attività di processo: “Parere Direttore </a:t>
            </a:r>
            <a:r>
              <a:rPr kumimoji="0" lang="it-IT" sz="1100" b="1" i="1" u="sng" strike="noStrike" cap="none" normalizeH="0" baseline="0" dirty="0" err="1" smtClean="0">
                <a:ln>
                  <a:noFill/>
                </a:ln>
                <a:solidFill>
                  <a:srgbClr val="000000"/>
                </a:solidFill>
                <a:effectLst/>
                <a:latin typeface="Calibri" pitchFamily="34" charset="0"/>
                <a:ea typeface="Times New Roman" pitchFamily="18" charset="0"/>
                <a:cs typeface="Times New Roman" pitchFamily="18" charset="0"/>
              </a:rPr>
              <a:t>SocioSanitario</a:t>
            </a:r>
            <a:r>
              <a:rPr kumimoji="0" lang="it-IT" sz="1100" b="1" i="1" u="sng"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rPr>
              <a:t>”</a:t>
            </a:r>
            <a:endParaRPr kumimoji="0" lang="it-IT"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a:spLocks noChangeArrowheads="1"/>
          </p:cNvSpPr>
          <p:nvPr/>
        </p:nvSpPr>
        <p:spPr bwMode="auto">
          <a:xfrm>
            <a:off x="467544" y="1931662"/>
            <a:ext cx="7092280"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In quest’ Attività l’utente dovrà visualizzare il documento di Proposta, </a:t>
            </a:r>
            <a:r>
              <a:rPr kumimoji="0" lang="it-IT" sz="110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espriremere</a:t>
            </a: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il suo parere compilando </a:t>
            </a:r>
            <a:endParaRPr kumimoji="0" lang="it-IT" sz="90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La Form presente nella sezione Dati Processo</a:t>
            </a:r>
            <a:endParaRPr kumimoji="0" lang="it-IT"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Rettangolo 5"/>
          <p:cNvSpPr/>
          <p:nvPr/>
        </p:nvSpPr>
        <p:spPr>
          <a:xfrm>
            <a:off x="3563888" y="2316726"/>
            <a:ext cx="4572000" cy="3139321"/>
          </a:xfrm>
          <a:prstGeom prst="rect">
            <a:avLst/>
          </a:prstGeom>
        </p:spPr>
        <p:txBody>
          <a:bodyPr>
            <a:spAutoFit/>
          </a:bodyPr>
          <a:lstStyle/>
          <a:p>
            <a:r>
              <a:rPr lang="it-IT" sz="1100" dirty="0"/>
              <a:t>Nella </a:t>
            </a:r>
            <a:r>
              <a:rPr lang="it-IT" sz="1100" dirty="0" err="1"/>
              <a:t>form</a:t>
            </a:r>
            <a:r>
              <a:rPr lang="it-IT" sz="1100" dirty="0"/>
              <a:t> andrà valorizzato il Parere con 4 opzioni disponibili:</a:t>
            </a:r>
          </a:p>
          <a:p>
            <a:pPr lvl="1"/>
            <a:r>
              <a:rPr lang="it-IT" sz="1100" dirty="0"/>
              <a:t>FAVOREVOLE</a:t>
            </a:r>
          </a:p>
          <a:p>
            <a:pPr lvl="1"/>
            <a:r>
              <a:rPr lang="it-IT" sz="1100" dirty="0"/>
              <a:t>NON FAVOREVOLE</a:t>
            </a:r>
          </a:p>
          <a:p>
            <a:pPr lvl="1"/>
            <a:r>
              <a:rPr lang="it-IT" sz="1100" dirty="0"/>
              <a:t>ASTENUTO</a:t>
            </a:r>
          </a:p>
          <a:p>
            <a:pPr lvl="1"/>
            <a:r>
              <a:rPr lang="it-IT" sz="1100" dirty="0"/>
              <a:t>SOSPESO</a:t>
            </a:r>
          </a:p>
          <a:p>
            <a:pPr lvl="0"/>
            <a:r>
              <a:rPr lang="it-IT" sz="1100" u="sng" dirty="0"/>
              <a:t>NB: Di Default il programma inserisce nel campo il valore favorevole.</a:t>
            </a:r>
            <a:endParaRPr lang="it-IT" sz="1100" dirty="0"/>
          </a:p>
          <a:p>
            <a:pPr lvl="0"/>
            <a:r>
              <a:rPr lang="it-IT" sz="1100" u="sng" dirty="0"/>
              <a:t>Per cui Inoltrando direttamente l’attività senza modificare i Dati Processo viene considerato</a:t>
            </a:r>
            <a:endParaRPr lang="it-IT" sz="1100" dirty="0"/>
          </a:p>
          <a:p>
            <a:pPr lvl="0"/>
            <a:r>
              <a:rPr lang="it-IT" sz="1100" u="sng" dirty="0"/>
              <a:t>Esito = FAVOREVOLE</a:t>
            </a:r>
            <a:endParaRPr lang="it-IT" sz="1100" dirty="0"/>
          </a:p>
          <a:p>
            <a:r>
              <a:rPr lang="it-IT" sz="1100" dirty="0"/>
              <a:t> </a:t>
            </a:r>
          </a:p>
          <a:p>
            <a:r>
              <a:rPr lang="it-IT" sz="1100" dirty="0"/>
              <a:t>Se l’Esito scelto è SOSPESO/NON FAVOREVOLE/ASTENUTO sarà obbligatorio l’inserimento delle Note.</a:t>
            </a:r>
          </a:p>
          <a:p>
            <a:r>
              <a:rPr lang="it-IT" sz="1100" dirty="0"/>
              <a:t>Se l’Esito scelto è SOSPESO, l’attività rimarrà in carico allo stesso Direttore modificando lo stato della proposta in “SOSPESO DSS”</a:t>
            </a:r>
          </a:p>
          <a:p>
            <a:r>
              <a:rPr lang="it-IT" sz="1100" dirty="0"/>
              <a:t>Negli altri casi l’iter proseguirà all’attività successiva riportando automaticamente l’esito scelto all’interno del modello di raccolta pareri che in un primo momento verrà allegato alla scheda di proposta. Al termine della raccolta pareri il modello verrà accorpato al documento di proposta delibera</a:t>
            </a:r>
          </a:p>
        </p:txBody>
      </p:sp>
      <p:pic>
        <p:nvPicPr>
          <p:cNvPr id="9" name="Immagine 8"/>
          <p:cNvPicPr/>
          <p:nvPr/>
        </p:nvPicPr>
        <p:blipFill>
          <a:blip r:embed="rId4">
            <a:extLst>
              <a:ext uri="{28A0092B-C50C-407E-A947-70E740481C1C}">
                <a14:useLocalDpi xmlns:a14="http://schemas.microsoft.com/office/drawing/2010/main" val="0"/>
              </a:ext>
            </a:extLst>
          </a:blip>
          <a:srcRect/>
          <a:stretch>
            <a:fillRect/>
          </a:stretch>
        </p:blipFill>
        <p:spPr bwMode="auto">
          <a:xfrm>
            <a:off x="917538" y="5474498"/>
            <a:ext cx="5591175" cy="1368152"/>
          </a:xfrm>
          <a:prstGeom prst="rect">
            <a:avLst/>
          </a:prstGeom>
          <a:noFill/>
          <a:ln>
            <a:noFill/>
          </a:ln>
        </p:spPr>
      </p:pic>
    </p:spTree>
    <p:extLst>
      <p:ext uri="{BB962C8B-B14F-4D97-AF65-F5344CB8AC3E}">
        <p14:creationId xmlns:p14="http://schemas.microsoft.com/office/powerpoint/2010/main" val="19231346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90066"/>
          </a:xfrm>
        </p:spPr>
        <p:txBody>
          <a:bodyPr>
            <a:normAutofit/>
          </a:bodyPr>
          <a:lstStyle/>
          <a:p>
            <a:r>
              <a:rPr lang="it-IT" sz="1800" dirty="0" smtClean="0"/>
              <a:t>Firma </a:t>
            </a:r>
            <a:r>
              <a:rPr lang="it-IT" sz="1800" dirty="0"/>
              <a:t>Direttore </a:t>
            </a:r>
            <a:r>
              <a:rPr lang="it-IT" sz="1800" dirty="0" smtClean="0"/>
              <a:t>Generale– </a:t>
            </a:r>
            <a:r>
              <a:rPr lang="it-IT" sz="1800" dirty="0"/>
              <a:t>Proposta Delibera - 1</a:t>
            </a:r>
            <a:r>
              <a:rPr lang="it-IT" sz="1800" dirty="0" smtClean="0"/>
              <a:t>3</a:t>
            </a:r>
            <a:endParaRPr lang="it-IT" sz="1800" dirty="0"/>
          </a:p>
        </p:txBody>
      </p:sp>
      <p:sp>
        <p:nvSpPr>
          <p:cNvPr id="4" name="Rectangle 2"/>
          <p:cNvSpPr>
            <a:spLocks noChangeArrowheads="1"/>
          </p:cNvSpPr>
          <p:nvPr/>
        </p:nvSpPr>
        <p:spPr bwMode="auto">
          <a:xfrm>
            <a:off x="605066" y="1328664"/>
            <a:ext cx="6775245"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it-IT" sz="1100" b="1" i="1" u="sng"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rPr>
              <a:t>12 - Attività di processo: “Firma Digitale DG”</a:t>
            </a:r>
            <a:endParaRPr kumimoji="0" lang="it-IT"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it-IT" sz="11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In quest’ Attività il DG dovrà Approvare / Firmare Digitalmente la proposta</a:t>
            </a:r>
            <a:endParaRPr kumimoji="0" lang="it-IT" sz="90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Compilare la Form nei dati di processo</a:t>
            </a:r>
            <a:r>
              <a:rPr kumimoji="0" lang="it-IT" sz="11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t>
            </a:r>
            <a:endParaRPr kumimoji="0" lang="it-IT" sz="900" b="0" i="0" u="none" strike="noStrike" cap="none" normalizeH="0" baseline="0" dirty="0" smtClean="0">
              <a:ln>
                <a:noFill/>
              </a:ln>
              <a:solidFill>
                <a:schemeClr val="tx1"/>
              </a:solidFill>
              <a:effectLst/>
              <a:latin typeface="Arial" pitchFamily="34" charset="0"/>
              <a:cs typeface="Arial" pitchFamily="34" charset="0"/>
            </a:endParaRPr>
          </a:p>
        </p:txBody>
      </p:sp>
      <p:pic>
        <p:nvPicPr>
          <p:cNvPr id="5121" name="Immagine 19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067" y="2375520"/>
            <a:ext cx="2895600" cy="21336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449483" y="4509120"/>
            <a:ext cx="8030062"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Come concordato, nella Form il Direttore Generale o FF avrà come ESITO unicamente il valore ANNULLATA.</a:t>
            </a:r>
            <a:endParaRPr kumimoji="0" lang="it-IT" sz="90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Questo perché di default se l’attività viene Inoltrata il sistema considera l’esito APPROVATA.</a:t>
            </a:r>
            <a:endParaRPr kumimoji="0" lang="it-IT" sz="90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Se l’Esito scelto è ANNULLATA. sarà obbligatorio l’inserimento delle Note, </a:t>
            </a:r>
            <a:endParaRPr kumimoji="0" lang="it-IT" sz="90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Se ANNULLATA, il processo viene chiuso e la scheda messa in stato ANNULLATA. </a:t>
            </a:r>
            <a:endParaRPr kumimoji="0" lang="it-IT" sz="90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(Il sistema invia una notifica agli utenti fino a quel punto coinvolti per evidenziare che la proposta è stata Annullata).</a:t>
            </a:r>
            <a:endParaRPr kumimoji="0" lang="it-IT" sz="90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Il sistema verifica che il documento sia firmato digitalmente e dall’utente corretto.</a:t>
            </a:r>
            <a:endParaRPr kumimoji="0" lang="it-IT" sz="90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In caso contrario l’attività non viene avanzata</a:t>
            </a:r>
            <a:endParaRPr kumimoji="0" lang="it-IT" sz="90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Al termine di quest’attività la proposta è stata completamente approvata per cui il sistema automaticamente creerà una nuova scheda di Tipo Delibera, assegnandogli la numerazione progressiva ossia il NUMERO DELIBERA vero e proprio.</a:t>
            </a:r>
            <a:endParaRPr kumimoji="0" lang="it-IT" sz="90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10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Quest’ultima verrà allegata circolarmente alla scheda di Proposta e darà l’avvio al processo legato alla Delibera.</a:t>
            </a:r>
            <a:endParaRPr kumimoji="0" lang="it-IT" sz="180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2237907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922114"/>
          </a:xfrm>
        </p:spPr>
        <p:txBody>
          <a:bodyPr>
            <a:normAutofit/>
          </a:bodyPr>
          <a:lstStyle/>
          <a:p>
            <a:r>
              <a:rPr lang="it-IT" sz="1800" b="1" dirty="0" smtClean="0"/>
              <a:t>Video Creazione Scheda Proposta Delibera</a:t>
            </a:r>
            <a:br>
              <a:rPr lang="it-IT" sz="1800" b="1" dirty="0" smtClean="0"/>
            </a:br>
            <a:r>
              <a:rPr lang="it-IT" sz="1800" dirty="0" smtClean="0"/>
              <a:t>Apertura scheda e inserimento indici</a:t>
            </a:r>
            <a:endParaRPr lang="it-IT" sz="1800" dirty="0"/>
          </a:p>
        </p:txBody>
      </p:sp>
      <p:pic>
        <p:nvPicPr>
          <p:cNvPr id="2051" name="Picture 3" descr="C:\Users\11132\AppData\Local\Microsoft\Windows\Temporary Internet Files\Content.IE5\Z61LDWSU\1024px-Go-home.svg[1].png">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8676456" y="6439644"/>
            <a:ext cx="209178" cy="209178"/>
          </a:xfrm>
          <a:prstGeom prst="rect">
            <a:avLst/>
          </a:prstGeom>
          <a:noFill/>
          <a:extLst>
            <a:ext uri="{909E8E84-426E-40DD-AFC4-6F175D3DCCD1}">
              <a14:hiddenFill xmlns:a14="http://schemas.microsoft.com/office/drawing/2010/main">
                <a:solidFill>
                  <a:srgbClr val="FFFFFF"/>
                </a:solidFill>
              </a14:hiddenFill>
            </a:ext>
          </a:extLst>
        </p:spPr>
      </p:pic>
      <p:pic>
        <p:nvPicPr>
          <p:cNvPr id="3" name="Creazione Scheda 1.wmv">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6"/>
          <a:stretch>
            <a:fillRect/>
          </a:stretch>
        </p:blipFill>
        <p:spPr>
          <a:xfrm>
            <a:off x="611560" y="1124744"/>
            <a:ext cx="7835180" cy="5314900"/>
          </a:xfrm>
        </p:spPr>
      </p:pic>
    </p:spTree>
    <p:extLst>
      <p:ext uri="{BB962C8B-B14F-4D97-AF65-F5344CB8AC3E}">
        <p14:creationId xmlns:p14="http://schemas.microsoft.com/office/powerpoint/2010/main" val="397721702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994122"/>
          </a:xfrm>
        </p:spPr>
        <p:txBody>
          <a:bodyPr>
            <a:normAutofit/>
          </a:bodyPr>
          <a:lstStyle/>
          <a:p>
            <a:r>
              <a:rPr lang="it-IT" sz="1800" b="1" dirty="0"/>
              <a:t>Video </a:t>
            </a:r>
            <a:r>
              <a:rPr lang="it-IT" sz="1800" b="1" dirty="0" smtClean="0"/>
              <a:t>Lavorazione </a:t>
            </a:r>
            <a:r>
              <a:rPr lang="it-IT" sz="1800" b="1" dirty="0"/>
              <a:t>Scheda Proposta </a:t>
            </a:r>
            <a:r>
              <a:rPr lang="it-IT" sz="1800" b="1" dirty="0" smtClean="0"/>
              <a:t>Delibera</a:t>
            </a:r>
            <a:br>
              <a:rPr lang="it-IT" sz="1800" b="1" dirty="0" smtClean="0"/>
            </a:br>
            <a:r>
              <a:rPr lang="it-IT" sz="1800" dirty="0" smtClean="0"/>
              <a:t>Inserire</a:t>
            </a:r>
            <a:r>
              <a:rPr lang="it-IT" sz="1800" b="1" dirty="0" smtClean="0"/>
              <a:t> </a:t>
            </a:r>
            <a:r>
              <a:rPr lang="it-IT" sz="1800" dirty="0" smtClean="0"/>
              <a:t>Documento Principale e Allegati</a:t>
            </a:r>
            <a:endParaRPr lang="it-IT" sz="1800" dirty="0"/>
          </a:p>
        </p:txBody>
      </p:sp>
      <p:pic>
        <p:nvPicPr>
          <p:cNvPr id="4" name="Picture 3" descr="C:\Users\11132\AppData\Local\Microsoft\Windows\Temporary Internet Files\Content.IE5\Z61LDWSU\1024px-Go-home.svg[1].png">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8604448" y="6481477"/>
            <a:ext cx="209178" cy="209178"/>
          </a:xfrm>
          <a:prstGeom prst="rect">
            <a:avLst/>
          </a:prstGeom>
          <a:noFill/>
          <a:extLst>
            <a:ext uri="{909E8E84-426E-40DD-AFC4-6F175D3DCCD1}">
              <a14:hiddenFill xmlns:a14="http://schemas.microsoft.com/office/drawing/2010/main">
                <a:solidFill>
                  <a:srgbClr val="FFFFFF"/>
                </a:solidFill>
              </a14:hiddenFill>
            </a:ext>
          </a:extLst>
        </p:spPr>
      </p:pic>
      <p:pic>
        <p:nvPicPr>
          <p:cNvPr id="5" name="Lavorazione scheda 1.wmv">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6"/>
          <a:stretch>
            <a:fillRect/>
          </a:stretch>
        </p:blipFill>
        <p:spPr>
          <a:xfrm>
            <a:off x="683568" y="1124744"/>
            <a:ext cx="7763172" cy="5356733"/>
          </a:xfrm>
        </p:spPr>
      </p:pic>
    </p:spTree>
    <p:extLst>
      <p:ext uri="{BB962C8B-B14F-4D97-AF65-F5344CB8AC3E}">
        <p14:creationId xmlns:p14="http://schemas.microsoft.com/office/powerpoint/2010/main" val="334768277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1800" b="1" dirty="0" smtClean="0"/>
              <a:t>Video Vaglio Responsabile Istruttoria o Funzionario</a:t>
            </a:r>
            <a:endParaRPr lang="it-IT" sz="1800" b="1" dirty="0"/>
          </a:p>
        </p:txBody>
      </p:sp>
      <p:pic>
        <p:nvPicPr>
          <p:cNvPr id="4" name="Picture 3" descr="C:\Users\11132\AppData\Local\Microsoft\Windows\Temporary Internet Files\Content.IE5\Z61LDWSU\1024px-Go-home.svg[1].png">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8551329" y="6420081"/>
            <a:ext cx="209178" cy="209178"/>
          </a:xfrm>
          <a:prstGeom prst="rect">
            <a:avLst/>
          </a:prstGeom>
          <a:noFill/>
          <a:extLst>
            <a:ext uri="{909E8E84-426E-40DD-AFC4-6F175D3DCCD1}">
              <a14:hiddenFill xmlns:a14="http://schemas.microsoft.com/office/drawing/2010/main">
                <a:solidFill>
                  <a:srgbClr val="FFFFFF"/>
                </a:solidFill>
              </a14:hiddenFill>
            </a:ext>
          </a:extLst>
        </p:spPr>
      </p:pic>
      <p:pic>
        <p:nvPicPr>
          <p:cNvPr id="5" name="Vaglio Funzionario 1.wmv">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6"/>
          <a:stretch>
            <a:fillRect/>
          </a:stretch>
        </p:blipFill>
        <p:spPr>
          <a:xfrm>
            <a:off x="683568" y="1052736"/>
            <a:ext cx="7658583" cy="5386908"/>
          </a:xfrm>
        </p:spPr>
      </p:pic>
    </p:spTree>
    <p:extLst>
      <p:ext uri="{BB962C8B-B14F-4D97-AF65-F5344CB8AC3E}">
        <p14:creationId xmlns:p14="http://schemas.microsoft.com/office/powerpoint/2010/main" val="156066999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1800" b="1" dirty="0" smtClean="0"/>
              <a:t>Video Vaglio Responsabile Procedimento</a:t>
            </a:r>
            <a:endParaRPr lang="it-IT" sz="1800" b="1" dirty="0"/>
          </a:p>
        </p:txBody>
      </p:sp>
      <p:pic>
        <p:nvPicPr>
          <p:cNvPr id="4" name="Picture 3" descr="C:\Users\11132\AppData\Local\Microsoft\Windows\Temporary Internet Files\Content.IE5\Z61LDWSU\1024px-Go-home.svg[1].png">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8604448" y="6439644"/>
            <a:ext cx="209178" cy="209178"/>
          </a:xfrm>
          <a:prstGeom prst="rect">
            <a:avLst/>
          </a:prstGeom>
          <a:noFill/>
          <a:extLst>
            <a:ext uri="{909E8E84-426E-40DD-AFC4-6F175D3DCCD1}">
              <a14:hiddenFill xmlns:a14="http://schemas.microsoft.com/office/drawing/2010/main">
                <a:solidFill>
                  <a:srgbClr val="FFFFFF"/>
                </a:solidFill>
              </a14:hiddenFill>
            </a:ext>
          </a:extLst>
        </p:spPr>
      </p:pic>
      <p:pic>
        <p:nvPicPr>
          <p:cNvPr id="5" name="Vaglio Dirigente 1.wmv">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6"/>
          <a:stretch>
            <a:fillRect/>
          </a:stretch>
        </p:blipFill>
        <p:spPr>
          <a:xfrm>
            <a:off x="683568" y="1052736"/>
            <a:ext cx="7763172" cy="5328592"/>
          </a:xfrm>
        </p:spPr>
      </p:pic>
    </p:spTree>
    <p:extLst>
      <p:ext uri="{BB962C8B-B14F-4D97-AF65-F5344CB8AC3E}">
        <p14:creationId xmlns:p14="http://schemas.microsoft.com/office/powerpoint/2010/main" val="207427793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1800" b="1" dirty="0" smtClean="0"/>
              <a:t>Video Gestore Budget – Verifica Impegno di spesa</a:t>
            </a:r>
            <a:endParaRPr lang="it-IT" sz="1800" b="1" dirty="0"/>
          </a:p>
        </p:txBody>
      </p:sp>
      <p:pic>
        <p:nvPicPr>
          <p:cNvPr id="4" name="Picture 3" descr="C:\Users\11132\AppData\Local\Microsoft\Windows\Temporary Internet Files\Content.IE5\Z61LDWSU\1024px-Go-home.svg[1].png">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8488389" y="6439644"/>
            <a:ext cx="209178" cy="209178"/>
          </a:xfrm>
          <a:prstGeom prst="rect">
            <a:avLst/>
          </a:prstGeom>
          <a:noFill/>
          <a:extLst>
            <a:ext uri="{909E8E84-426E-40DD-AFC4-6F175D3DCCD1}">
              <a14:hiddenFill xmlns:a14="http://schemas.microsoft.com/office/drawing/2010/main">
                <a:solidFill>
                  <a:srgbClr val="FFFFFF"/>
                </a:solidFill>
              </a14:hiddenFill>
            </a:ext>
          </a:extLst>
        </p:spPr>
      </p:pic>
      <p:pic>
        <p:nvPicPr>
          <p:cNvPr id="7" name="Gestore Budget 1.wmv">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6"/>
          <a:stretch>
            <a:fillRect/>
          </a:stretch>
        </p:blipFill>
        <p:spPr>
          <a:xfrm>
            <a:off x="755576" y="1052736"/>
            <a:ext cx="7560840" cy="5328592"/>
          </a:xfrm>
        </p:spPr>
      </p:pic>
    </p:spTree>
    <p:extLst>
      <p:ext uri="{BB962C8B-B14F-4D97-AF65-F5344CB8AC3E}">
        <p14:creationId xmlns:p14="http://schemas.microsoft.com/office/powerpoint/2010/main" val="108159932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1800" b="1" dirty="0" smtClean="0"/>
              <a:t>Video Ufficio Ragioneria – Verifica Capienza  </a:t>
            </a:r>
            <a:endParaRPr lang="it-IT" sz="1800" b="1" dirty="0"/>
          </a:p>
        </p:txBody>
      </p:sp>
      <p:pic>
        <p:nvPicPr>
          <p:cNvPr id="5" name="Picture 3" descr="C:\Users\11132\AppData\Local\Microsoft\Windows\Temporary Internet Files\Content.IE5\Z61LDWSU\1024px-Go-home.svg[1].png">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8237562" y="6439644"/>
            <a:ext cx="209178" cy="209178"/>
          </a:xfrm>
          <a:prstGeom prst="rect">
            <a:avLst/>
          </a:prstGeom>
          <a:noFill/>
          <a:extLst>
            <a:ext uri="{909E8E84-426E-40DD-AFC4-6F175D3DCCD1}">
              <a14:hiddenFill xmlns:a14="http://schemas.microsoft.com/office/drawing/2010/main">
                <a:solidFill>
                  <a:srgbClr val="FFFFFF"/>
                </a:solidFill>
              </a14:hiddenFill>
            </a:ext>
          </a:extLst>
        </p:spPr>
      </p:pic>
      <p:pic>
        <p:nvPicPr>
          <p:cNvPr id="4" name="Verifica capienza 1.wmv">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6"/>
          <a:stretch>
            <a:fillRect/>
          </a:stretch>
        </p:blipFill>
        <p:spPr>
          <a:xfrm>
            <a:off x="755576" y="1052736"/>
            <a:ext cx="7481986" cy="5256584"/>
          </a:xfrm>
        </p:spPr>
      </p:pic>
    </p:spTree>
    <p:extLst>
      <p:ext uri="{BB962C8B-B14F-4D97-AF65-F5344CB8AC3E}">
        <p14:creationId xmlns:p14="http://schemas.microsoft.com/office/powerpoint/2010/main" val="292832110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1800" b="1" dirty="0" smtClean="0"/>
              <a:t>Inserimento Testo Documento Delibera - Allegati</a:t>
            </a:r>
            <a:endParaRPr lang="it-IT" sz="1800" b="1" dirty="0"/>
          </a:p>
        </p:txBody>
      </p:sp>
      <p:pic>
        <p:nvPicPr>
          <p:cNvPr id="5" name="Picture 3" descr="C:\Users\11132\AppData\Local\Microsoft\Windows\Temporary Internet Files\Content.IE5\Z61LDWSU\1024px-Go-home.svg[1].png">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8479153" y="6439644"/>
            <a:ext cx="209178" cy="209178"/>
          </a:xfrm>
          <a:prstGeom prst="rect">
            <a:avLst/>
          </a:prstGeom>
          <a:noFill/>
          <a:extLst>
            <a:ext uri="{909E8E84-426E-40DD-AFC4-6F175D3DCCD1}">
              <a14:hiddenFill xmlns:a14="http://schemas.microsoft.com/office/drawing/2010/main">
                <a:solidFill>
                  <a:srgbClr val="FFFFFF"/>
                </a:solidFill>
              </a14:hiddenFill>
            </a:ext>
          </a:extLst>
        </p:spPr>
      </p:pic>
      <p:pic>
        <p:nvPicPr>
          <p:cNvPr id="4" name="Inserimento documento e allegati 1.wmv">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6"/>
          <a:stretch>
            <a:fillRect/>
          </a:stretch>
        </p:blipFill>
        <p:spPr>
          <a:xfrm>
            <a:off x="827584" y="1052736"/>
            <a:ext cx="7409978" cy="5386908"/>
          </a:xfrm>
        </p:spPr>
      </p:pic>
    </p:spTree>
    <p:extLst>
      <p:ext uri="{BB962C8B-B14F-4D97-AF65-F5344CB8AC3E}">
        <p14:creationId xmlns:p14="http://schemas.microsoft.com/office/powerpoint/2010/main" val="205218874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1741</TotalTime>
  <Words>3820</Words>
  <Application>Microsoft Office PowerPoint</Application>
  <PresentationFormat>Presentazione su schermo (4:3)</PresentationFormat>
  <Paragraphs>336</Paragraphs>
  <Slides>42</Slides>
  <Notes>1</Notes>
  <HiddenSlides>0</HiddenSlides>
  <MMClips>7</MMClips>
  <ScaleCrop>false</ScaleCrop>
  <HeadingPairs>
    <vt:vector size="6" baseType="variant">
      <vt:variant>
        <vt:lpstr>Tema</vt:lpstr>
      </vt:variant>
      <vt:variant>
        <vt:i4>1</vt:i4>
      </vt:variant>
      <vt:variant>
        <vt:lpstr>Server OLE incorporati</vt:lpstr>
      </vt:variant>
      <vt:variant>
        <vt:i4>1</vt:i4>
      </vt:variant>
      <vt:variant>
        <vt:lpstr>Titoli diapositive</vt:lpstr>
      </vt:variant>
      <vt:variant>
        <vt:i4>42</vt:i4>
      </vt:variant>
    </vt:vector>
  </HeadingPairs>
  <TitlesOfParts>
    <vt:vector size="44" baseType="lpstr">
      <vt:lpstr>Tema di Office</vt:lpstr>
      <vt:lpstr>Oggetto shell Packager</vt:lpstr>
      <vt:lpstr>Nuovo flusso delibere a norma  parte 1</vt:lpstr>
      <vt:lpstr>Presentazione standard di PowerPoint</vt:lpstr>
      <vt:lpstr>Utilità/Contatti</vt:lpstr>
      <vt:lpstr>Introduzione</vt:lpstr>
      <vt:lpstr>Il flusso delibere</vt:lpstr>
      <vt:lpstr>Creazione Scheda – Proposta Delibera - 1</vt:lpstr>
      <vt:lpstr>Presentazione standard di PowerPoint</vt:lpstr>
      <vt:lpstr>Creazione Scheda – Proposta Delibera - 1 </vt:lpstr>
      <vt:lpstr>Creazione Scheda – Proposta Delibera - 1</vt:lpstr>
      <vt:lpstr>Creazione  e Condivisione Scheda – Proposta Delibera - 1</vt:lpstr>
      <vt:lpstr>Creazione Scheda - Moduli – Proposta Delibera - 1</vt:lpstr>
      <vt:lpstr>Lavorazione Scheda – Proposta Delibera – 1</vt:lpstr>
      <vt:lpstr>Lavorazione Scheda- Inserimento documento – Proposta Delibera - 1</vt:lpstr>
      <vt:lpstr>Lavorazione Scheda- Inserimento documento – Proposta Delibera - 1</vt:lpstr>
      <vt:lpstr>Lavorazione Scheda- Inserimento documento – Proposta Delibera - 1 </vt:lpstr>
      <vt:lpstr>Lavorazione Scheda- Inserimento documento – Proposta Delibera - 1</vt:lpstr>
      <vt:lpstr>Lavorazione Scheda- Inserimento documento – Proposta Delibera 1</vt:lpstr>
      <vt:lpstr>Lavorazione Scheda- Inserimento documento – Proposta Delibera 1</vt:lpstr>
      <vt:lpstr>Lavorazione Scheda- Inserimento Allegati – Proposta Delibera - 1</vt:lpstr>
      <vt:lpstr>Lavorazione Scheda – Proposta Delibera - 1</vt:lpstr>
      <vt:lpstr>Lavorazione Scheda – Proposta Delibera - 1</vt:lpstr>
      <vt:lpstr>Vaglio Responsabile Istruttoria o Funzionario– Proposta Delibera - 2</vt:lpstr>
      <vt:lpstr>Vaglio Responsabile del Procedimento – Dirigente Responsabile – Proposta Delibera - 3</vt:lpstr>
      <vt:lpstr>Verifica Impegno di spesa – Gestore di Budget – Proposta Delibera - 4</vt:lpstr>
      <vt:lpstr>Verifica capienza – Uff Ragioneria – Proposta Delibera - 5</vt:lpstr>
      <vt:lpstr>Nuovo flusso delibere a norma  parte 2</vt:lpstr>
      <vt:lpstr>Il flusso delibere Parte 2 –  Verifica Affari Generali / Approvazione Direttori</vt:lpstr>
      <vt:lpstr>Ricezione Fascicolo (USC Affari Generali)– Proposta Delibera - 6</vt:lpstr>
      <vt:lpstr>Verifica formale (USC Affari Generali)– Proposta Delibera - 7</vt:lpstr>
      <vt:lpstr>Inserimento ODG – USC Affari Generali – Proposta Delibera - 8</vt:lpstr>
      <vt:lpstr>Chiusura ODG – USC Affari Generali– Proposta Delibera - 9</vt:lpstr>
      <vt:lpstr>Parere Direttore Amministrativo – Proposta Delibera - 10</vt:lpstr>
      <vt:lpstr>Parere Direttore Sanitario – Proposta Delibera - 11</vt:lpstr>
      <vt:lpstr>Parere Direttore Sanitario Sanitario – Proposta Delibera - 12</vt:lpstr>
      <vt:lpstr>Firma Direttore Generale– Proposta Delibera - 13</vt:lpstr>
      <vt:lpstr>Video Creazione Scheda Proposta Delibera Apertura scheda e inserimento indici</vt:lpstr>
      <vt:lpstr>Video Lavorazione Scheda Proposta Delibera Inserire Documento Principale e Allegati</vt:lpstr>
      <vt:lpstr>Video Vaglio Responsabile Istruttoria o Funzionario</vt:lpstr>
      <vt:lpstr>Video Vaglio Responsabile Procedimento</vt:lpstr>
      <vt:lpstr>Video Gestore Budget – Verifica Impegno di spesa</vt:lpstr>
      <vt:lpstr>Video Ufficio Ragioneria – Verifica Capienza  </vt:lpstr>
      <vt:lpstr>Inserimento Testo Documento Delibera - Allegati</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Nuovo Flusso Delibere a Norma  Parte 1</dc:title>
  <dc:creator>DIEGO CAPITANIO</dc:creator>
  <cp:lastModifiedBy>DIEGO CAPITANIO</cp:lastModifiedBy>
  <cp:revision>241</cp:revision>
  <cp:lastPrinted>2017-03-29T08:28:06Z</cp:lastPrinted>
  <dcterms:created xsi:type="dcterms:W3CDTF">2017-03-22T09:09:26Z</dcterms:created>
  <dcterms:modified xsi:type="dcterms:W3CDTF">2017-04-24T11:58:00Z</dcterms:modified>
</cp:coreProperties>
</file>